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23"/>
  </p:notesMasterIdLst>
  <p:handoutMasterIdLst>
    <p:handoutMasterId r:id="rId24"/>
  </p:handoutMasterIdLst>
  <p:sldIdLst>
    <p:sldId id="256" r:id="rId3"/>
    <p:sldId id="274" r:id="rId4"/>
    <p:sldId id="277" r:id="rId5"/>
    <p:sldId id="282" r:id="rId6"/>
    <p:sldId id="257" r:id="rId7"/>
    <p:sldId id="259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6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00FF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87" autoAdjust="0"/>
  </p:normalViewPr>
  <p:slideViewPr>
    <p:cSldViewPr>
      <p:cViewPr>
        <p:scale>
          <a:sx n="66" d="100"/>
          <a:sy n="66" d="100"/>
        </p:scale>
        <p:origin x="-1206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597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56E7F-7089-433A-8C9B-218F1FD39060}" type="datetimeFigureOut">
              <a:rPr lang="zh-TW" altLang="en-US" smtClean="0"/>
              <a:t>2015/8/31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7BD9E-BCA9-480D-9689-539054A507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1555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E10CF-3E33-4817-95C0-FA39857FB3C7}" type="datetimeFigureOut">
              <a:rPr lang="zh-TW" altLang="en-US" smtClean="0"/>
              <a:t>2015/8/31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06258-4CCA-4095-9358-93759515CA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9139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為注入青年創業創新活水，提升國家經濟競爭力，經濟部彙提「青年創業專案」，希望提供青年</a:t>
            </a:r>
            <a:r>
              <a:rPr kumimoji="0" lang="zh-TW" altLang="en-US" sz="1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累積職場工作經歷後，得運用政府豐富創業輔導資源，勇敢創業圓夢</a:t>
            </a:r>
            <a:r>
              <a:rPr kumimoji="0" lang="zh-TW" altLang="en-US" sz="12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06258-4CCA-4095-9358-93759515CA4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449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sz="1200" dirty="0" smtClean="0"/>
              <a:t>分享新知：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串聯社群網站，發佈創業相關時事，與網頁相輔相成的推廣宣傳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/>
              <a:t>社群交流：借助社群網站的影響力，觸及網路使用者並拉近與青年的距離</a:t>
            </a:r>
            <a:endParaRPr lang="en-US" altLang="zh-TW" sz="1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06258-4CCA-4095-9358-93759515CA45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7407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社會企業以解決、改善社會或環境問題為使命，擴張對社會或環境的影響力，而非為出資人或所有者謀取最大的利益。</a:t>
            </a:r>
            <a:endParaRPr lang="en-US" altLang="zh-TW" dirty="0" smtClean="0"/>
          </a:p>
          <a:p>
            <a:r>
              <a:rPr lang="zh-TW" altLang="en-US" dirty="0" smtClean="0"/>
              <a:t>社會企業專區包含，活動快訊、社企地圖、社會企業介紹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06258-4CCA-4095-9358-93759515CA45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5429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solidFill>
                  <a:srgbClr val="FF0000"/>
                </a:solidFill>
              </a:rPr>
              <a:t>創意實現平臺，由青年提出創業構想，在平臺上尋求資源媒合，協助青年將創業付諸實現，並預計於</a:t>
            </a:r>
            <a:r>
              <a:rPr lang="en-US" altLang="zh-TW" dirty="0" smtClean="0">
                <a:solidFill>
                  <a:srgbClr val="FF0000"/>
                </a:solidFill>
              </a:rPr>
              <a:t>6</a:t>
            </a:r>
            <a:r>
              <a:rPr lang="zh-TW" altLang="en-US" dirty="0" smtClean="0">
                <a:solidFill>
                  <a:srgbClr val="FF0000"/>
                </a:solidFill>
              </a:rPr>
              <a:t>月底上線。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06258-4CCA-4095-9358-93759515CA45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1174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圓夢四部曲彙整政府創業相關的專案計畫，並分類為創夢啟發、圓夢輔導、投資融資、創新研發，運用條件篩選的方式，</a:t>
            </a:r>
            <a:r>
              <a:rPr lang="zh-TW" altLang="en-US" sz="1200" dirty="0" smtClean="0"/>
              <a:t>提供你現階段合適的創業資源。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06258-4CCA-4095-9358-93759515CA45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88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創業常見問題</a:t>
            </a:r>
            <a:r>
              <a:rPr lang="en-US" altLang="zh-TW" dirty="0" smtClean="0"/>
              <a:t>(FAQ)</a:t>
            </a:r>
            <a:r>
              <a:rPr lang="zh-TW" altLang="en-US" dirty="0" smtClean="0"/>
              <a:t>參考創業者常見問題，區分為青年創業專案、創業資金、工商登記、稅務相關、商標專利、勞健保等</a:t>
            </a:r>
            <a:r>
              <a:rPr lang="en-US" altLang="zh-TW" dirty="0" smtClean="0"/>
              <a:t>6</a:t>
            </a:r>
            <a:r>
              <a:rPr lang="zh-TW" altLang="en-US" dirty="0" smtClean="0"/>
              <a:t>大類別，</a:t>
            </a:r>
            <a:r>
              <a:rPr lang="zh-TW" altLang="en-US" sz="12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整理簡要答案供使用者參考。</a:t>
            </a:r>
            <a:endParaRPr lang="zh-TW" altLang="zh-TW" sz="1200" b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06258-4CCA-4095-9358-93759515CA45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643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創業的問題，透過即時留言訊息詢問，也可以撥打</a:t>
            </a:r>
            <a:r>
              <a:rPr lang="en-US" altLang="zh-TW" dirty="0" smtClean="0"/>
              <a:t>0800-589168</a:t>
            </a:r>
            <a:r>
              <a:rPr lang="zh-TW" altLang="en-US" dirty="0" smtClean="0"/>
              <a:t>免費諮詢服務專線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網頁的問題，可於網頁左邊的</a:t>
            </a:r>
            <a:r>
              <a:rPr lang="en-US" altLang="zh-TW" dirty="0" smtClean="0"/>
              <a:t>【</a:t>
            </a:r>
            <a:r>
              <a:rPr lang="zh-TW" altLang="en-US" dirty="0" smtClean="0"/>
              <a:t>問題反映</a:t>
            </a:r>
            <a:r>
              <a:rPr lang="en-US" altLang="zh-TW" dirty="0" smtClean="0"/>
              <a:t>】</a:t>
            </a:r>
            <a:r>
              <a:rPr lang="zh-TW" altLang="en-US" dirty="0" smtClean="0"/>
              <a:t>訊息框反映，我們會盡快協助您解決問題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06258-4CCA-4095-9358-93759515CA45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9265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包括</a:t>
            </a:r>
            <a:r>
              <a:rPr lang="zh-TW" altLang="en-US" sz="1200" b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創業相關計畫申請書表、資金或補助相關文件、計畫書範本、出版品等電子檔</a:t>
            </a:r>
            <a:r>
              <a:rPr lang="zh-TW" altLang="en-US" sz="12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匯集於此專區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1200" b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創業新聞</a:t>
            </a:r>
            <a:r>
              <a:rPr lang="zh-TW" altLang="en-US" sz="12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整理近期創業相關新聞，幫助民眾瞭解近期創業生態圈、政府及民間之政策或近況。</a:t>
            </a:r>
            <a:endParaRPr lang="zh-TW" altLang="zh-TW" sz="1200" b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06258-4CCA-4095-9358-93759515CA45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2191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影音專區蒐集創業相關的影音資源，可以從這些資源中找尋創業靈感</a:t>
            </a:r>
            <a:endParaRPr lang="en-US" altLang="zh-TW" dirty="0" smtClean="0"/>
          </a:p>
          <a:p>
            <a:r>
              <a:rPr lang="zh-TW" altLang="en-US" dirty="0" smtClean="0"/>
              <a:t>青年創業及圓夢網網站介紹，用影音呈現的方式教你快速認識圓夢網。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設有超連結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06258-4CCA-4095-9358-93759515CA45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572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為協助青年創業圓夢，經濟部奉行政院指示首度整合跨部會創業資源彙提青年創業專案，行政院已於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日核定，彙整經濟部、教育部、文化部、交通部、財政部、科技部、勞動部、國發會、農委會、金管會、客委會、原民會、退輔會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個部會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相關創業計畫資源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，涵蓋創夢啟發、圓夢輔導、投資融資、創新研發四大面向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06258-4CCA-4095-9358-93759515CA4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1636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起源於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1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青年創業創專案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，為了將資源整合並傳達給青年，因此建立青年創業及圓夢網站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2.0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，做為</a:t>
            </a:r>
            <a:r>
              <a:rPr lang="en-US" altLang="zh-TW" sz="1200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200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府與民眾溝通的</a:t>
            </a:r>
            <a:r>
              <a:rPr lang="zh-TW" altLang="en-US" sz="1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網路分身；點選力挺你觀賞影片介紹。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06258-4CCA-4095-9358-93759515CA4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8894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首頁網站依照創業者的需要而規劃八大專區，此外還有創業常見問題、諮詢服務、資料下載、電子報與手機版功能。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06258-4CCA-4095-9358-93759515CA4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8758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整合各部會推出的資金專案，運用搜尋功能、類別查詢，快速找到適合的創業資金。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06258-4CCA-4095-9358-93759515CA4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0886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彙整民間及政府創業空間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co-working space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、創新育成、公有活化空間，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並且可依照其用途、屬性、地區搜尋，快速找到合適的創業空間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06258-4CCA-4095-9358-93759515CA45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6988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以淺顯易懂的圖說影片解答創業者最常遇到的創業問題</a:t>
            </a:r>
            <a:r>
              <a:rPr lang="zh-TW" altLang="en-US" dirty="0" smtClean="0"/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06258-4CCA-4095-9358-93759515CA4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5401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透過活動看板，參加適合的創業課程、活動，幫助您增進創業技能，或是找到志同道合的創業夥伴。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可依照活動或課程屬性、地區等條件搜尋。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06258-4CCA-4095-9358-93759515CA4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5601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青年創業成功個案匯集創業故事、產品服務、使用政府資源心得，搭配影音呈現，</a:t>
            </a:r>
            <a:r>
              <a:rPr lang="zh-TW" altLang="en-US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藉由創業者的經驗分享中，認識產業，學習他們的創業精神，勉勵自己也可以夢想成真。</a:t>
            </a:r>
            <a:endParaRPr lang="en-US" altLang="zh-TW" sz="12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06258-4CCA-4095-9358-93759515CA4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9395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957B-426F-465B-91F2-7B8D7AE570F5}" type="datetime1">
              <a:rPr lang="zh-TW" altLang="en-US" smtClean="0"/>
              <a:t>2015/8/31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AE7B-8DCF-4D34-8453-EE7C324B2B21}" type="datetime1">
              <a:rPr lang="zh-TW" altLang="en-US" smtClean="0"/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350A-8A1C-4D88-BD26-09223939FF13}" type="datetime1">
              <a:rPr lang="zh-TW" altLang="en-US" smtClean="0"/>
              <a:t>2015/8/31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4513-820B-45B8-A398-49E4759EA784}" type="datetime1">
              <a:rPr lang="zh-TW" altLang="en-US" smtClean="0"/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25CC-F562-4B5D-8AF0-F5EC2D6F64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15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D4D7-1F21-405A-A4C2-BE062F793481}" type="datetime1">
              <a:rPr lang="zh-TW" altLang="en-US" smtClean="0"/>
              <a:t>2015/8/31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25CC-F562-4B5D-8AF0-F5EC2D6F64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032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5F477-CC57-48A5-8707-FD8F19370BAE}" type="datetime1">
              <a:rPr lang="zh-TW" altLang="en-US" smtClean="0"/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Picture 20" descr="p10-a.gif (4172 bytes)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453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1"/>
          <p:cNvSpPr>
            <a:spLocks noChangeArrowheads="1"/>
          </p:cNvSpPr>
          <p:nvPr userDrawn="1"/>
        </p:nvSpPr>
        <p:spPr bwMode="auto">
          <a:xfrm>
            <a:off x="-1" y="717650"/>
            <a:ext cx="9144001" cy="119062"/>
          </a:xfrm>
          <a:prstGeom prst="rect">
            <a:avLst/>
          </a:prstGeom>
          <a:gradFill rotWithShape="0">
            <a:gsLst>
              <a:gs pos="0">
                <a:srgbClr val="FF99FF"/>
              </a:gs>
              <a:gs pos="100000">
                <a:srgbClr val="0066FF"/>
              </a:gs>
            </a:gsLst>
            <a:lin ang="0" scaled="1"/>
          </a:gradFill>
          <a:ln>
            <a:noFill/>
          </a:ln>
          <a:extLst/>
        </p:spPr>
        <p:txBody>
          <a:bodyPr/>
          <a:lstStyle>
            <a:lvl1pPr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zh-TW" sz="2400" b="0" smtClean="0">
              <a:solidFill>
                <a:srgbClr val="000000"/>
              </a:solidFill>
              <a:latin typeface="標楷體" pitchFamily="65" charset="-12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5105B-FA45-4013-AA07-602A0EFFEFE7}" type="datetime1">
              <a:rPr lang="zh-TW" altLang="en-US" smtClean="0"/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925CC-F562-4B5D-8AF0-F5EC2D6F64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6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3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7.wdp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microsoft.com/office/2007/relationships/hdphoto" Target="../media/hdphoto4.wdp"/><Relationship Id="rId9" Type="http://schemas.openxmlformats.org/officeDocument/2006/relationships/image" Target="../media/image32.png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jpeg"/><Relationship Id="rId7" Type="http://schemas.microsoft.com/office/2007/relationships/hdphoto" Target="../media/hdphoto9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61.jpe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hyperlink" Target="https://www.youtube.com/watch?v=owKUUoGq2RI" TargetMode="External"/><Relationship Id="rId10" Type="http://schemas.openxmlformats.org/officeDocument/2006/relationships/image" Target="../media/image58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microsoft.com/office/2007/relationships/hdphoto" Target="../media/hdphoto2.wdp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hyperlink" Target="http://sme.moeasmea.gov.tw/" TargetMode="Externa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cK0jeKlXWQ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microsoft.com/office/2007/relationships/hdphoto" Target="../media/hdphoto1.wdp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8026" y="1598935"/>
            <a:ext cx="8347130" cy="147002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TW" alt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青年創業</a:t>
            </a:r>
            <a:r>
              <a:rPr lang="zh-TW" alt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專案</a:t>
            </a:r>
            <a:r>
              <a:rPr lang="en-US" altLang="zh-TW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暨</a:t>
            </a:r>
            <a:r>
              <a:rPr lang="en-US" altLang="zh-TW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</a:t>
            </a:r>
            <a:r>
              <a:rPr lang="zh-TW" alt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創業及圓夢網</a:t>
            </a:r>
            <a:r>
              <a:rPr lang="en-US" altLang="zh-TW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2.0</a:t>
            </a:r>
            <a:endParaRPr lang="zh-TW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28432" y="4509120"/>
            <a:ext cx="6400800" cy="1872208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2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經濟部中小企業處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en-US" altLang="zh-TW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196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72064"/>
          </a:xfrm>
          <a:prstGeom prst="rect">
            <a:avLst/>
          </a:prstGeom>
        </p:spPr>
      </p:pic>
      <p:sp>
        <p:nvSpPr>
          <p:cNvPr id="2" name="標題 1"/>
          <p:cNvSpPr txBox="1">
            <a:spLocks/>
          </p:cNvSpPr>
          <p:nvPr/>
        </p:nvSpPr>
        <p:spPr>
          <a:xfrm>
            <a:off x="35496" y="845840"/>
            <a:ext cx="4536504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課外學習</a:t>
            </a:r>
            <a:r>
              <a:rPr lang="en-US" altLang="zh-TW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-(</a:t>
            </a:r>
            <a:r>
              <a:rPr lang="zh-TW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活動看板</a:t>
            </a:r>
            <a:endParaRPr lang="zh-TW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748854" y="1428601"/>
            <a:ext cx="4248472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透過活動看板，參加適合的創業課程、活動，幫助您增進創業技能，或是找到志同道合的創業夥伴。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20" descr="p10-a.gif (4172 bytes)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958" l="0" r="100000">
                        <a14:foregroundMark x1="16509" y1="69014" x2="56132" y2="57746"/>
                        <a14:foregroundMark x1="17925" y1="60563" x2="51887" y2="40845"/>
                        <a14:foregroundMark x1="14623" y1="71831" x2="58491" y2="70423"/>
                        <a14:foregroundMark x1="17453" y1="54930" x2="26887" y2="42254"/>
                        <a14:foregroundMark x1="23113" y1="52113" x2="31604" y2="52113"/>
                        <a14:foregroundMark x1="50943" y1="53521" x2="65094" y2="57746"/>
                        <a14:foregroundMark x1="51415" y1="76056" x2="45283" y2="53521"/>
                        <a14:foregroundMark x1="21226" y1="84507" x2="29245" y2="74648"/>
                        <a14:foregroundMark x1="41038" y1="78873" x2="46698" y2="69014"/>
                        <a14:foregroundMark x1="58491" y1="83099" x2="61321" y2="59155"/>
                        <a14:foregroundMark x1="77830" y1="87324" x2="77358" y2="76056"/>
                        <a14:foregroundMark x1="89623" y1="70423" x2="89623" y2="70423"/>
                        <a14:foregroundMark x1="90094" y1="70423" x2="90094" y2="70423"/>
                        <a14:foregroundMark x1="91509" y1="69014" x2="91509" y2="6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777"/>
            <a:ext cx="1928738" cy="65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899" y="1501897"/>
            <a:ext cx="4236093" cy="40873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1928392" y="116632"/>
            <a:ext cx="7324128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zh-TW" altLang="en-US" sz="36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</a:t>
            </a: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</a:t>
            </a:r>
            <a:r>
              <a:rPr lang="zh-TW" altLang="en-US" sz="36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創業及圓夢網</a:t>
            </a:r>
            <a:r>
              <a:rPr lang="en-US" altLang="zh-TW" sz="36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2.0</a:t>
            </a: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</a:t>
            </a:r>
            <a:r>
              <a:rPr lang="en-US" altLang="zh-TW" sz="1600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(5/14)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-1" y="717650"/>
            <a:ext cx="9144001" cy="119062"/>
          </a:xfrm>
          <a:prstGeom prst="rect">
            <a:avLst/>
          </a:prstGeom>
          <a:gradFill rotWithShape="0">
            <a:gsLst>
              <a:gs pos="0">
                <a:srgbClr val="FF99FF"/>
              </a:gs>
              <a:gs pos="100000">
                <a:srgbClr val="0066FF"/>
              </a:gs>
            </a:gsLst>
            <a:lin ang="0" scaled="1"/>
          </a:gradFill>
          <a:ln>
            <a:noFill/>
          </a:ln>
          <a:extLst/>
        </p:spPr>
        <p:txBody>
          <a:bodyPr/>
          <a:lstStyle>
            <a:lvl1pPr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zh-TW" sz="2400" b="0" smtClean="0">
              <a:solidFill>
                <a:srgbClr val="000000"/>
              </a:solidFill>
              <a:latin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chemeClr val="tx1"/>
                </a:solidFill>
              </a:rPr>
              <a:t>10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1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-36512" y="764704"/>
            <a:ext cx="5904656" cy="54571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TW"/>
            </a:defPPr>
            <a:lvl1pPr algn="ctr">
              <a:spcBef>
                <a:spcPct val="0"/>
              </a:spcBef>
              <a:buNone/>
              <a:defRPr sz="32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3600" dirty="0"/>
              <a:t>創業故事</a:t>
            </a:r>
            <a:r>
              <a:rPr lang="en-US" altLang="zh-TW" sz="3600" dirty="0" smtClean="0"/>
              <a:t>-(</a:t>
            </a:r>
            <a:r>
              <a:rPr lang="zh-TW" altLang="en-US" sz="3600" dirty="0"/>
              <a:t>五</a:t>
            </a:r>
            <a:r>
              <a:rPr lang="en-US" altLang="zh-TW" sz="3600" dirty="0"/>
              <a:t>)</a:t>
            </a:r>
            <a:r>
              <a:rPr lang="zh-TW" altLang="en-US" sz="3600" dirty="0"/>
              <a:t>青年創業個案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3" b="100000" l="0" r="100000">
                        <a14:foregroundMark x1="16479" y1="44156" x2="16479" y2="44156"/>
                        <a14:foregroundMark x1="18059" y1="78084" x2="18059" y2="78084"/>
                        <a14:foregroundMark x1="16817" y1="85877" x2="16817" y2="85877"/>
                        <a14:foregroundMark x1="29120" y1="49188" x2="29120" y2="49188"/>
                        <a14:foregroundMark x1="28781" y1="96916" x2="28781" y2="96916"/>
                        <a14:foregroundMark x1="41084" y1="81006" x2="41084" y2="81006"/>
                        <a14:foregroundMark x1="41648" y1="93669" x2="41648" y2="93669"/>
                        <a14:foregroundMark x1="56772" y1="87013" x2="56772" y2="87013"/>
                        <a14:foregroundMark x1="58014" y1="97565" x2="58014" y2="97565"/>
                        <a14:foregroundMark x1="56772" y1="60227" x2="56772" y2="60227"/>
                        <a14:foregroundMark x1="57336" y1="37013" x2="57336" y2="37013"/>
                        <a14:foregroundMark x1="57449" y1="31331" x2="57449" y2="31331"/>
                        <a14:foregroundMark x1="69977" y1="47890" x2="69977" y2="47890"/>
                        <a14:foregroundMark x1="81264" y1="46591" x2="81264" y2="46591"/>
                        <a14:foregroundMark x1="57901" y1="36201" x2="57901" y2="36201"/>
                        <a14:foregroundMark x1="56659" y1="36364" x2="56659" y2="36364"/>
                        <a14:foregroundMark x1="82957" y1="91558" x2="82957" y2="91558"/>
                        <a14:foregroundMark x1="71219" y1="95292" x2="71219" y2="95292"/>
                        <a14:foregroundMark x1="18849" y1="97240" x2="18849" y2="97240"/>
                        <a14:foregroundMark x1="13883" y1="98701" x2="13883" y2="98701"/>
                        <a14:foregroundMark x1="2370" y1="76623" x2="2370" y2="76623"/>
                        <a14:foregroundMark x1="7336" y1="74513" x2="7336" y2="74513"/>
                        <a14:foregroundMark x1="10271" y1="76623" x2="10271" y2="76623"/>
                        <a14:foregroundMark x1="12867" y1="83604" x2="12867" y2="83604"/>
                        <a14:foregroundMark x1="13883" y1="77110" x2="13883" y2="77110"/>
                        <a14:foregroundMark x1="22122" y1="77760" x2="22122" y2="77760"/>
                        <a14:foregroundMark x1="25282" y1="78409" x2="25282" y2="78409"/>
                        <a14:foregroundMark x1="24153" y1="74838" x2="24153" y2="74838"/>
                        <a14:foregroundMark x1="22235" y1="74188" x2="22235" y2="74188"/>
                        <a14:foregroundMark x1="33973" y1="70292" x2="33973" y2="70292"/>
                        <a14:foregroundMark x1="46275" y1="69481" x2="46275" y2="69481"/>
                        <a14:foregroundMark x1="48758" y1="69318" x2="48758" y2="69318"/>
                        <a14:foregroundMark x1="37246" y1="70617" x2="37246" y2="70617"/>
                        <a14:foregroundMark x1="38149" y1="68344" x2="38149" y2="68344"/>
                        <a14:foregroundMark x1="35666" y1="69481" x2="35666" y2="69481"/>
                        <a14:foregroundMark x1="36682" y1="95942" x2="36682" y2="95942"/>
                        <a14:foregroundMark x1="34989" y1="97403" x2="34989" y2="97403"/>
                        <a14:foregroundMark x1="48984" y1="92208" x2="48984" y2="92208"/>
                        <a14:foregroundMark x1="67494" y1="77110" x2="67494" y2="77110"/>
                        <a14:foregroundMark x1="66140" y1="75162" x2="66140" y2="75162"/>
                        <a14:foregroundMark x1="67607" y1="89448" x2="67607" y2="89448"/>
                        <a14:foregroundMark x1="75847" y1="81818" x2="75847" y2="81818"/>
                        <a14:foregroundMark x1="95372" y1="94156" x2="95372" y2="94156"/>
                        <a14:backgroundMark x1="16366" y1="38149" x2="16366" y2="38149"/>
                        <a14:backgroundMark x1="49549" y1="49188" x2="49549" y2="49188"/>
                        <a14:backgroundMark x1="63318" y1="56331" x2="63318" y2="56331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933056"/>
            <a:ext cx="5213474" cy="291830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925667" y="1988840"/>
            <a:ext cx="4055808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2563" indent="-182563" algn="ctr"/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從創業者的經驗分享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中，認識產業，學習他們的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創業精神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，勉勵自己也可以夢想成真</a:t>
            </a:r>
            <a:endParaRPr lang="en-US" altLang="zh-TW" sz="28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2072408" y="116632"/>
            <a:ext cx="7324128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參、青年創業及圓夢網</a:t>
            </a:r>
            <a:r>
              <a:rPr lang="en-US" altLang="zh-TW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2.0</a:t>
            </a: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</a:t>
            </a:r>
            <a:r>
              <a:rPr lang="en-US" altLang="zh-TW" sz="1600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(6/14)</a:t>
            </a:r>
            <a:endParaRPr lang="zh-TW" altLang="en-US" sz="3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506470"/>
            <a:ext cx="4618089" cy="5213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chemeClr val="tx1"/>
                </a:solidFill>
              </a:rPr>
              <a:t>11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6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五邊形 21"/>
          <p:cNvSpPr/>
          <p:nvPr/>
        </p:nvSpPr>
        <p:spPr>
          <a:xfrm>
            <a:off x="1763688" y="5769368"/>
            <a:ext cx="6768752" cy="95400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借助社群網站的影響力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觸及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網路使用者並拉近與青年的距離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五邊形 12"/>
          <p:cNvSpPr/>
          <p:nvPr/>
        </p:nvSpPr>
        <p:spPr>
          <a:xfrm>
            <a:off x="1691680" y="4725144"/>
            <a:ext cx="6192688" cy="95400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串聯社群網站，發佈創業相關時事，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與網頁相輔相成的推廣宣傳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 txBox="1">
            <a:spLocks/>
          </p:cNvSpPr>
          <p:nvPr/>
        </p:nvSpPr>
        <p:spPr>
          <a:xfrm>
            <a:off x="-103040" y="836712"/>
            <a:ext cx="8878523" cy="5972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創業圓夢  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Start-up 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Hub</a:t>
            </a:r>
            <a:r>
              <a:rPr lang="en-US" altLang="zh-TW" sz="36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-(</a:t>
            </a:r>
            <a:r>
              <a:rPr lang="zh-TW" altLang="en-US" sz="36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36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創業</a:t>
            </a:r>
            <a:r>
              <a:rPr lang="zh-TW" altLang="en-US" sz="36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社群</a:t>
            </a:r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2000400" y="116632"/>
            <a:ext cx="7324128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參、青年創業及圓夢網</a:t>
            </a:r>
            <a:r>
              <a:rPr lang="en-US" altLang="zh-TW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2.0</a:t>
            </a: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</a:t>
            </a:r>
            <a:r>
              <a:rPr lang="en-US" altLang="zh-TW" sz="1600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(7/14)</a:t>
            </a:r>
            <a:endParaRPr lang="zh-TW" altLang="en-US" sz="3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484784"/>
            <a:ext cx="7369320" cy="31845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＞形箭號 13"/>
          <p:cNvSpPr/>
          <p:nvPr/>
        </p:nvSpPr>
        <p:spPr>
          <a:xfrm>
            <a:off x="530521" y="5769368"/>
            <a:ext cx="2072916" cy="972000"/>
          </a:xfrm>
          <a:prstGeom prst="chevron">
            <a:avLst/>
          </a:prstGeom>
          <a:gradFill flip="none" rotWithShape="1">
            <a:gsLst>
              <a:gs pos="26000">
                <a:srgbClr val="00B0F0">
                  <a:shade val="30000"/>
                  <a:satMod val="115000"/>
                </a:srgbClr>
              </a:gs>
              <a:gs pos="63000">
                <a:srgbClr val="00B0F0">
                  <a:shade val="67500"/>
                  <a:satMod val="115000"/>
                </a:srgbClr>
              </a:gs>
              <a:gs pos="87000">
                <a:srgbClr val="00B0F0">
                  <a:shade val="100000"/>
                  <a:satMod val="115000"/>
                </a:srgbClr>
              </a:gs>
            </a:gsLst>
            <a:lin ang="1200000" scaled="0"/>
            <a:tileRect/>
          </a:gradFill>
          <a:ln w="3175" cap="flat" cmpd="sng" algn="ctr">
            <a:solidFill>
              <a:srgbClr val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32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分享</a:t>
            </a:r>
            <a:endParaRPr lang="en-US" altLang="zh-TW" sz="3200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ct val="0"/>
              </a:spcBef>
            </a:pPr>
            <a:r>
              <a:rPr lang="zh-TW" altLang="en-US" sz="32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新知</a:t>
            </a:r>
          </a:p>
        </p:txBody>
      </p:sp>
      <p:sp>
        <p:nvSpPr>
          <p:cNvPr id="23" name="＞形箭號 22"/>
          <p:cNvSpPr/>
          <p:nvPr/>
        </p:nvSpPr>
        <p:spPr>
          <a:xfrm>
            <a:off x="251520" y="4725144"/>
            <a:ext cx="2072916" cy="972000"/>
          </a:xfrm>
          <a:prstGeom prst="chevron">
            <a:avLst/>
          </a:prstGeom>
          <a:gradFill flip="none" rotWithShape="1">
            <a:gsLst>
              <a:gs pos="26000">
                <a:srgbClr val="00B0F0">
                  <a:shade val="30000"/>
                  <a:satMod val="115000"/>
                </a:srgbClr>
              </a:gs>
              <a:gs pos="63000">
                <a:srgbClr val="00B0F0">
                  <a:shade val="67500"/>
                  <a:satMod val="115000"/>
                </a:srgbClr>
              </a:gs>
              <a:gs pos="87000">
                <a:srgbClr val="00B0F0">
                  <a:shade val="100000"/>
                  <a:satMod val="115000"/>
                </a:srgbClr>
              </a:gs>
            </a:gsLst>
            <a:lin ang="1200000" scaled="0"/>
            <a:tileRect/>
          </a:gradFill>
          <a:ln w="3175" cap="flat" cmpd="sng" algn="ctr">
            <a:solidFill>
              <a:srgbClr val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32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社群</a:t>
            </a:r>
            <a:endParaRPr lang="en-US" altLang="zh-TW" sz="3200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ct val="0"/>
              </a:spcBef>
            </a:pPr>
            <a:r>
              <a:rPr lang="zh-TW" altLang="en-US" sz="32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257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44" l="1425" r="933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1350" y="1269151"/>
            <a:ext cx="3570369" cy="563605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17999990" lon="0" rev="0"/>
            </a:camera>
            <a:lightRig rig="contrasting" dir="t"/>
          </a:scene3d>
          <a:sp3d>
            <a:bevelT w="0" h="0"/>
            <a:bevelB w="50800" h="1270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25">
                        <a14:foregroundMark x1="44204" y1="29875" x2="44204" y2="29875"/>
                        <a14:foregroundMark x1="28684" y1="17375" x2="50295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555" y="3484640"/>
            <a:ext cx="245548" cy="385930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36" b="94262" l="9583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49217" y="4367272"/>
            <a:ext cx="5215071" cy="265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287" y="3804778"/>
            <a:ext cx="2708184" cy="1124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7176" y="3789419"/>
            <a:ext cx="2555776" cy="10880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25">
                        <a14:foregroundMark x1="44204" y1="29875" x2="44204" y2="29875"/>
                        <a14:foregroundMark x1="28684" y1="17375" x2="50295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129" y="2563100"/>
            <a:ext cx="245548" cy="38593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25">
                        <a14:foregroundMark x1="44204" y1="29875" x2="44204" y2="29875"/>
                        <a14:foregroundMark x1="28684" y1="17375" x2="50295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929" y="4426847"/>
            <a:ext cx="245548" cy="38593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25">
                        <a14:foregroundMark x1="44204" y1="29875" x2="44204" y2="29875"/>
                        <a14:foregroundMark x1="28684" y1="17375" x2="50295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693" y="2918325"/>
            <a:ext cx="245548" cy="385930"/>
          </a:xfrm>
          <a:prstGeom prst="rect">
            <a:avLst/>
          </a:prstGeom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3312" y="2527437"/>
            <a:ext cx="2360496" cy="11677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88989" y="4962036"/>
            <a:ext cx="28523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社企地圖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：將台灣社會企業相關聚落點以地圖方式呈現，並提供社會企業可使用之創業空間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181239" y="4962036"/>
            <a:ext cx="2852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活動快訊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：集結社企相關活動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訊息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企業介紹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：蒐羅全台社會企業</a:t>
            </a: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-127214" y="908720"/>
            <a:ext cx="5851342" cy="59419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TW"/>
            </a:defPPr>
            <a:lvl1pPr algn="ctr">
              <a:spcBef>
                <a:spcPct val="0"/>
              </a:spcBef>
              <a:buNone/>
              <a:defRPr sz="3600" b="1" ker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TW" sz="3200" dirty="0"/>
              <a:t> </a:t>
            </a:r>
            <a:r>
              <a:rPr lang="zh-TW" altLang="en-US" dirty="0"/>
              <a:t>永續經營</a:t>
            </a:r>
            <a:r>
              <a:rPr lang="en-US" altLang="zh-TW" dirty="0"/>
              <a:t>-(</a:t>
            </a:r>
            <a:r>
              <a:rPr lang="zh-TW" altLang="en-US" dirty="0"/>
              <a:t>七</a:t>
            </a:r>
            <a:r>
              <a:rPr lang="en-US" altLang="zh-TW" dirty="0"/>
              <a:t>)</a:t>
            </a:r>
            <a:r>
              <a:rPr lang="zh-TW" altLang="en-US" dirty="0"/>
              <a:t>社會企業專區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51775" y="1556792"/>
            <a:ext cx="882213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企業以解決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、改善社會或環境問題為使命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，擴張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對社會或環境的影響力，而非為出資人或所有者謀取最大的利益。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972" b="97790" l="1124" r="98315">
                        <a14:foregroundMark x1="20787" y1="54696" x2="80337" y2="46961"/>
                        <a14:foregroundMark x1="21910" y1="44751" x2="80899" y2="43094"/>
                        <a14:foregroundMark x1="20787" y1="60773" x2="85393" y2="50276"/>
                        <a14:foregroundMark x1="15730" y1="44751" x2="33146" y2="67956"/>
                        <a14:foregroundMark x1="17416" y1="53039" x2="26966" y2="64641"/>
                        <a14:foregroundMark x1="16854" y1="45304" x2="28652" y2="41989"/>
                        <a14:foregroundMark x1="54494" y1="35359" x2="33146" y2="56906"/>
                        <a14:foregroundMark x1="59551" y1="33702" x2="46067" y2="64088"/>
                        <a14:foregroundMark x1="82584" y1="32044" x2="82022" y2="59669"/>
                        <a14:foregroundMark x1="65730" y1="65746" x2="82022" y2="35912"/>
                        <a14:foregroundMark x1="71348" y1="33702" x2="83708" y2="41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2782" y="2721372"/>
            <a:ext cx="1046180" cy="106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69404" y="2780928"/>
            <a:ext cx="1563743" cy="7569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標題 1"/>
          <p:cNvSpPr txBox="1">
            <a:spLocks/>
          </p:cNvSpPr>
          <p:nvPr/>
        </p:nvSpPr>
        <p:spPr>
          <a:xfrm>
            <a:off x="2000400" y="116632"/>
            <a:ext cx="7324128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參、青年創業及圓夢網</a:t>
            </a:r>
            <a:r>
              <a:rPr lang="en-US" altLang="zh-TW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2.0</a:t>
            </a: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</a:t>
            </a:r>
            <a:r>
              <a:rPr lang="en-US" altLang="zh-TW" sz="1600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(8/14)</a:t>
            </a:r>
            <a:endParaRPr lang="zh-TW" altLang="en-US" sz="3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505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199" y="3032637"/>
            <a:ext cx="7024193" cy="37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群組 14"/>
          <p:cNvGrpSpPr/>
          <p:nvPr/>
        </p:nvGrpSpPr>
        <p:grpSpPr>
          <a:xfrm>
            <a:off x="179512" y="2736078"/>
            <a:ext cx="2148915" cy="836938"/>
            <a:chOff x="6286944" y="840496"/>
            <a:chExt cx="2148915" cy="947153"/>
          </a:xfrm>
        </p:grpSpPr>
        <p:sp>
          <p:nvSpPr>
            <p:cNvPr id="16" name="圓角矩形 15"/>
            <p:cNvSpPr/>
            <p:nvPr/>
          </p:nvSpPr>
          <p:spPr>
            <a:xfrm>
              <a:off x="6286944" y="840496"/>
              <a:ext cx="2148915" cy="9471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7" name="圓角矩形 4"/>
            <p:cNvSpPr/>
            <p:nvPr/>
          </p:nvSpPr>
          <p:spPr>
            <a:xfrm>
              <a:off x="6314685" y="868237"/>
              <a:ext cx="2093433" cy="89167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青年提出創業構想尋求市場機會</a:t>
              </a: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2339752" y="2015998"/>
            <a:ext cx="2148931" cy="836938"/>
            <a:chOff x="6286944" y="1962712"/>
            <a:chExt cx="2148931" cy="947153"/>
          </a:xfrm>
        </p:grpSpPr>
        <p:sp>
          <p:nvSpPr>
            <p:cNvPr id="19" name="圓角矩形 18"/>
            <p:cNvSpPr/>
            <p:nvPr/>
          </p:nvSpPr>
          <p:spPr>
            <a:xfrm>
              <a:off x="6286944" y="1962712"/>
              <a:ext cx="2148931" cy="9471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0" name="圓角矩形 4"/>
            <p:cNvSpPr/>
            <p:nvPr/>
          </p:nvSpPr>
          <p:spPr>
            <a:xfrm>
              <a:off x="6314685" y="1990453"/>
              <a:ext cx="2093449" cy="89167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企業提出營運需求尋求創新對策</a:t>
              </a: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4645294" y="2015998"/>
            <a:ext cx="2176739" cy="836938"/>
            <a:chOff x="6308903" y="4137015"/>
            <a:chExt cx="2176739" cy="947153"/>
          </a:xfrm>
        </p:grpSpPr>
        <p:sp>
          <p:nvSpPr>
            <p:cNvPr id="22" name="圓角矩形 21"/>
            <p:cNvSpPr/>
            <p:nvPr/>
          </p:nvSpPr>
          <p:spPr>
            <a:xfrm>
              <a:off x="6308903" y="4137015"/>
              <a:ext cx="2176739" cy="9471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23" name="圓角矩形 4"/>
            <p:cNvSpPr/>
            <p:nvPr/>
          </p:nvSpPr>
          <p:spPr>
            <a:xfrm>
              <a:off x="6336644" y="4164756"/>
              <a:ext cx="2121257" cy="89167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提供網路業師</a:t>
              </a:r>
              <a:r>
                <a:rPr kumimoji="1"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kumimoji="1"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線上培訓課程協助創新創業</a:t>
              </a: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6794292" y="2780928"/>
            <a:ext cx="2176739" cy="836938"/>
            <a:chOff x="6308903" y="4137015"/>
            <a:chExt cx="2176739" cy="947153"/>
          </a:xfrm>
        </p:grpSpPr>
        <p:sp>
          <p:nvSpPr>
            <p:cNvPr id="25" name="圓角矩形 24"/>
            <p:cNvSpPr/>
            <p:nvPr/>
          </p:nvSpPr>
          <p:spPr>
            <a:xfrm>
              <a:off x="6308903" y="4137015"/>
              <a:ext cx="2176739" cy="947153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26" name="圓角矩形 4"/>
            <p:cNvSpPr/>
            <p:nvPr/>
          </p:nvSpPr>
          <p:spPr>
            <a:xfrm>
              <a:off x="6336644" y="4164756"/>
              <a:ext cx="2121257" cy="891671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建平台媒合供需雙方</a:t>
              </a:r>
            </a:p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協助將創意製作原型</a:t>
              </a:r>
            </a:p>
          </p:txBody>
        </p:sp>
      </p:grpSp>
      <p:sp>
        <p:nvSpPr>
          <p:cNvPr id="27" name="文字方塊 26"/>
          <p:cNvSpPr txBox="1"/>
          <p:nvPr/>
        </p:nvSpPr>
        <p:spPr>
          <a:xfrm>
            <a:off x="-12426" y="1352962"/>
            <a:ext cx="9201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以青年創意構想需求為主，提供青年將點子付諸實現之機會，預計於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底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上線橋接科技部「創意實現平臺」</a:t>
            </a:r>
            <a:endPara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標題 1"/>
          <p:cNvSpPr txBox="1">
            <a:spLocks/>
          </p:cNvSpPr>
          <p:nvPr/>
        </p:nvSpPr>
        <p:spPr>
          <a:xfrm>
            <a:off x="35496" y="845840"/>
            <a:ext cx="5417126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點石成金</a:t>
            </a:r>
            <a:r>
              <a:rPr lang="en-US" altLang="zh-TW" sz="32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-(</a:t>
            </a:r>
            <a:r>
              <a:rPr lang="zh-TW" altLang="en-US" sz="32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八</a:t>
            </a:r>
            <a:r>
              <a:rPr lang="en-US" altLang="zh-TW" sz="32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創意實現平臺</a:t>
            </a:r>
          </a:p>
        </p:txBody>
      </p:sp>
      <p:sp>
        <p:nvSpPr>
          <p:cNvPr id="30" name="標題 1"/>
          <p:cNvSpPr txBox="1">
            <a:spLocks/>
          </p:cNvSpPr>
          <p:nvPr/>
        </p:nvSpPr>
        <p:spPr>
          <a:xfrm>
            <a:off x="2000400" y="116632"/>
            <a:ext cx="7324128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參、青年創業及圓夢網</a:t>
            </a:r>
            <a:r>
              <a:rPr lang="en-US" altLang="zh-TW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2.0</a:t>
            </a: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</a:t>
            </a:r>
            <a:r>
              <a:rPr lang="en-US" altLang="zh-TW" sz="1600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(9/14)</a:t>
            </a:r>
            <a:endParaRPr lang="zh-TW" altLang="en-US" sz="3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971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圓夢網\箭頭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0"/>
          <a:stretch/>
        </p:blipFill>
        <p:spPr bwMode="auto">
          <a:xfrm>
            <a:off x="-8508" y="928914"/>
            <a:ext cx="8847708" cy="592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46" b="100000" l="5854" r="985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4128" y="2156706"/>
            <a:ext cx="2199072" cy="222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956" r="98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0" y="2300885"/>
            <a:ext cx="1893483" cy="177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27" b="100000" l="4306" r="952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3728" y="2140469"/>
            <a:ext cx="2017105" cy="200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636" b="94545" l="3965" r="91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3161" y="1366657"/>
            <a:ext cx="2156860" cy="209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179512" y="789835"/>
            <a:ext cx="5325521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實用工具</a:t>
            </a:r>
            <a:r>
              <a:rPr lang="en-US" altLang="zh-TW" sz="36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6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圓夢四部曲</a:t>
            </a:r>
            <a:endParaRPr lang="zh-TW" altLang="en-US" sz="3600" b="1" kern="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-4" y="4258105"/>
            <a:ext cx="1839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創夢啟發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235177" y="4118116"/>
            <a:ext cx="1839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圓夢輔導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163574" y="3164327"/>
            <a:ext cx="1839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投資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融資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294668" y="4118116"/>
            <a:ext cx="1839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創新研發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57293" y="5301208"/>
            <a:ext cx="7223019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你知道你正處在創業的哪個階段嗎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彙整政府創業相關的專案計畫，運用條件篩選，提供你現階段合適的創業資源。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2000400" y="116632"/>
            <a:ext cx="7324128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參、青年創業及圓夢網</a:t>
            </a:r>
            <a:r>
              <a:rPr lang="en-US" altLang="zh-TW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2.0</a:t>
            </a: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</a:t>
            </a:r>
            <a:r>
              <a:rPr lang="en-US" altLang="zh-TW" sz="1600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(10/14)</a:t>
            </a:r>
            <a:endParaRPr lang="zh-TW" altLang="en-US" sz="3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222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412776"/>
            <a:ext cx="4283968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9" y="3509123"/>
            <a:ext cx="4450533" cy="3334476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13468" y="2996952"/>
            <a:ext cx="5006804" cy="1858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4427984" y="1355284"/>
            <a:ext cx="449293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24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每位創業者都可能會遇到的創業問題，將這些問題彙整並製作成</a:t>
            </a:r>
            <a:r>
              <a:rPr lang="en-US" altLang="zh-TW" sz="24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FAQ</a:t>
            </a:r>
            <a:r>
              <a:rPr lang="zh-TW" altLang="en-US" sz="24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，省去你發問及找答案的時間。</a:t>
            </a:r>
            <a:endParaRPr lang="zh-TW" altLang="zh-TW" sz="24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35496" y="845840"/>
            <a:ext cx="5266928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實用工具 </a:t>
            </a:r>
            <a:r>
              <a:rPr lang="en-US" altLang="zh-TW" sz="32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創業常見問題</a:t>
            </a:r>
            <a:endParaRPr lang="zh-TW" altLang="en-US" sz="3200" b="1" kern="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4" y="3618030"/>
            <a:ext cx="4629144" cy="26912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2072408" y="116632"/>
            <a:ext cx="7324128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參、青年創業及圓夢網</a:t>
            </a:r>
            <a:r>
              <a:rPr lang="en-US" altLang="zh-TW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2.0</a:t>
            </a: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</a:t>
            </a:r>
            <a:r>
              <a:rPr lang="en-US" altLang="zh-TW" sz="1600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(11/14)</a:t>
            </a:r>
            <a:endParaRPr lang="zh-TW" altLang="en-US" sz="3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842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3068960"/>
            <a:ext cx="4490305" cy="369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1138" y="981356"/>
            <a:ext cx="2567446" cy="35631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5" descr="201205211012161859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221088"/>
            <a:ext cx="3934837" cy="2438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標題 1"/>
          <p:cNvSpPr txBox="1">
            <a:spLocks/>
          </p:cNvSpPr>
          <p:nvPr/>
        </p:nvSpPr>
        <p:spPr>
          <a:xfrm>
            <a:off x="-50172" y="773832"/>
            <a:ext cx="4694180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</a:t>
            </a:r>
            <a:r>
              <a:rPr lang="zh-TW" altLang="en-US" sz="32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時解答</a:t>
            </a:r>
            <a:r>
              <a:rPr lang="en-US" altLang="zh-TW" sz="32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-(</a:t>
            </a:r>
            <a:r>
              <a:rPr lang="zh-TW" altLang="en-US" sz="32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32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客服諮詢</a:t>
            </a:r>
            <a:endParaRPr lang="zh-TW" altLang="en-US" sz="3200" b="1" kern="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618865" cy="204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向下箭號圖說文字 16"/>
          <p:cNvSpPr/>
          <p:nvPr/>
        </p:nvSpPr>
        <p:spPr>
          <a:xfrm>
            <a:off x="107504" y="2348880"/>
            <a:ext cx="5616624" cy="1096292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網頁的問題請於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問題反映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留言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向右箭號圖說文字 17"/>
          <p:cNvSpPr/>
          <p:nvPr/>
        </p:nvSpPr>
        <p:spPr>
          <a:xfrm>
            <a:off x="177390" y="1322765"/>
            <a:ext cx="6225522" cy="95410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861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你有創業的問題嗎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諮詢、或是文字留言，都很方便唷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2000400" y="116632"/>
            <a:ext cx="7324128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參、青年創業及圓夢網</a:t>
            </a:r>
            <a:r>
              <a:rPr lang="en-US" altLang="zh-TW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2.0</a:t>
            </a: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</a:t>
            </a:r>
            <a:r>
              <a:rPr lang="en-US" altLang="zh-TW" sz="1600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(12/14)</a:t>
            </a:r>
            <a:endParaRPr lang="zh-TW" altLang="en-US" sz="3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899815"/>
            <a:ext cx="5158428" cy="273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77" y="1444508"/>
            <a:ext cx="5263121" cy="2823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35496" y="4689634"/>
            <a:ext cx="3987244" cy="1765596"/>
            <a:chOff x="139977" y="1312933"/>
            <a:chExt cx="3987244" cy="1765596"/>
          </a:xfrm>
        </p:grpSpPr>
        <p:sp>
          <p:nvSpPr>
            <p:cNvPr id="5" name="Freeform 15"/>
            <p:cNvSpPr>
              <a:spLocks/>
            </p:cNvSpPr>
            <p:nvPr/>
          </p:nvSpPr>
          <p:spPr bwMode="auto">
            <a:xfrm>
              <a:off x="317386" y="1406141"/>
              <a:ext cx="3632427" cy="1672388"/>
            </a:xfrm>
            <a:custGeom>
              <a:avLst/>
              <a:gdLst>
                <a:gd name="T0" fmla="*/ 1228 w 1260"/>
                <a:gd name="T1" fmla="*/ 592 h 1260"/>
                <a:gd name="T2" fmla="*/ 1252 w 1260"/>
                <a:gd name="T3" fmla="*/ 514 h 1260"/>
                <a:gd name="T4" fmla="*/ 1260 w 1260"/>
                <a:gd name="T5" fmla="*/ 430 h 1260"/>
                <a:gd name="T6" fmla="*/ 1258 w 1260"/>
                <a:gd name="T7" fmla="*/ 386 h 1260"/>
                <a:gd name="T8" fmla="*/ 1240 w 1260"/>
                <a:gd name="T9" fmla="*/ 302 h 1260"/>
                <a:gd name="T10" fmla="*/ 1208 w 1260"/>
                <a:gd name="T11" fmla="*/ 226 h 1260"/>
                <a:gd name="T12" fmla="*/ 1162 w 1260"/>
                <a:gd name="T13" fmla="*/ 158 h 1260"/>
                <a:gd name="T14" fmla="*/ 1104 w 1260"/>
                <a:gd name="T15" fmla="*/ 98 h 1260"/>
                <a:gd name="T16" fmla="*/ 1034 w 1260"/>
                <a:gd name="T17" fmla="*/ 52 h 1260"/>
                <a:gd name="T18" fmla="*/ 958 w 1260"/>
                <a:gd name="T19" fmla="*/ 20 h 1260"/>
                <a:gd name="T20" fmla="*/ 874 w 1260"/>
                <a:gd name="T21" fmla="*/ 2 h 1260"/>
                <a:gd name="T22" fmla="*/ 830 w 1260"/>
                <a:gd name="T23" fmla="*/ 0 h 1260"/>
                <a:gd name="T24" fmla="*/ 756 w 1260"/>
                <a:gd name="T25" fmla="*/ 8 h 1260"/>
                <a:gd name="T26" fmla="*/ 684 w 1260"/>
                <a:gd name="T27" fmla="*/ 26 h 1260"/>
                <a:gd name="T28" fmla="*/ 576 w 1260"/>
                <a:gd name="T29" fmla="*/ 26 h 1260"/>
                <a:gd name="T30" fmla="*/ 504 w 1260"/>
                <a:gd name="T31" fmla="*/ 8 h 1260"/>
                <a:gd name="T32" fmla="*/ 430 w 1260"/>
                <a:gd name="T33" fmla="*/ 0 h 1260"/>
                <a:gd name="T34" fmla="*/ 386 w 1260"/>
                <a:gd name="T35" fmla="*/ 2 h 1260"/>
                <a:gd name="T36" fmla="*/ 302 w 1260"/>
                <a:gd name="T37" fmla="*/ 20 h 1260"/>
                <a:gd name="T38" fmla="*/ 226 w 1260"/>
                <a:gd name="T39" fmla="*/ 52 h 1260"/>
                <a:gd name="T40" fmla="*/ 156 w 1260"/>
                <a:gd name="T41" fmla="*/ 98 h 1260"/>
                <a:gd name="T42" fmla="*/ 98 w 1260"/>
                <a:gd name="T43" fmla="*/ 158 h 1260"/>
                <a:gd name="T44" fmla="*/ 52 w 1260"/>
                <a:gd name="T45" fmla="*/ 226 h 1260"/>
                <a:gd name="T46" fmla="*/ 20 w 1260"/>
                <a:gd name="T47" fmla="*/ 302 h 1260"/>
                <a:gd name="T48" fmla="*/ 2 w 1260"/>
                <a:gd name="T49" fmla="*/ 386 h 1260"/>
                <a:gd name="T50" fmla="*/ 0 w 1260"/>
                <a:gd name="T51" fmla="*/ 430 h 1260"/>
                <a:gd name="T52" fmla="*/ 8 w 1260"/>
                <a:gd name="T53" fmla="*/ 510 h 1260"/>
                <a:gd name="T54" fmla="*/ 28 w 1260"/>
                <a:gd name="T55" fmla="*/ 584 h 1260"/>
                <a:gd name="T56" fmla="*/ 28 w 1260"/>
                <a:gd name="T57" fmla="*/ 676 h 1260"/>
                <a:gd name="T58" fmla="*/ 8 w 1260"/>
                <a:gd name="T59" fmla="*/ 750 h 1260"/>
                <a:gd name="T60" fmla="*/ 0 w 1260"/>
                <a:gd name="T61" fmla="*/ 830 h 1260"/>
                <a:gd name="T62" fmla="*/ 2 w 1260"/>
                <a:gd name="T63" fmla="*/ 874 h 1260"/>
                <a:gd name="T64" fmla="*/ 20 w 1260"/>
                <a:gd name="T65" fmla="*/ 958 h 1260"/>
                <a:gd name="T66" fmla="*/ 52 w 1260"/>
                <a:gd name="T67" fmla="*/ 1036 h 1260"/>
                <a:gd name="T68" fmla="*/ 98 w 1260"/>
                <a:gd name="T69" fmla="*/ 1104 h 1260"/>
                <a:gd name="T70" fmla="*/ 156 w 1260"/>
                <a:gd name="T71" fmla="*/ 1162 h 1260"/>
                <a:gd name="T72" fmla="*/ 226 w 1260"/>
                <a:gd name="T73" fmla="*/ 1208 h 1260"/>
                <a:gd name="T74" fmla="*/ 302 w 1260"/>
                <a:gd name="T75" fmla="*/ 1240 h 1260"/>
                <a:gd name="T76" fmla="*/ 386 w 1260"/>
                <a:gd name="T77" fmla="*/ 1258 h 1260"/>
                <a:gd name="T78" fmla="*/ 430 w 1260"/>
                <a:gd name="T79" fmla="*/ 1260 h 1260"/>
                <a:gd name="T80" fmla="*/ 504 w 1260"/>
                <a:gd name="T81" fmla="*/ 1254 h 1260"/>
                <a:gd name="T82" fmla="*/ 576 w 1260"/>
                <a:gd name="T83" fmla="*/ 1234 h 1260"/>
                <a:gd name="T84" fmla="*/ 684 w 1260"/>
                <a:gd name="T85" fmla="*/ 1234 h 1260"/>
                <a:gd name="T86" fmla="*/ 754 w 1260"/>
                <a:gd name="T87" fmla="*/ 1254 h 1260"/>
                <a:gd name="T88" fmla="*/ 830 w 1260"/>
                <a:gd name="T89" fmla="*/ 1260 h 1260"/>
                <a:gd name="T90" fmla="*/ 874 w 1260"/>
                <a:gd name="T91" fmla="*/ 1258 h 1260"/>
                <a:gd name="T92" fmla="*/ 958 w 1260"/>
                <a:gd name="T93" fmla="*/ 1240 h 1260"/>
                <a:gd name="T94" fmla="*/ 1034 w 1260"/>
                <a:gd name="T95" fmla="*/ 1208 h 1260"/>
                <a:gd name="T96" fmla="*/ 1104 w 1260"/>
                <a:gd name="T97" fmla="*/ 1162 h 1260"/>
                <a:gd name="T98" fmla="*/ 1162 w 1260"/>
                <a:gd name="T99" fmla="*/ 1104 h 1260"/>
                <a:gd name="T100" fmla="*/ 1208 w 1260"/>
                <a:gd name="T101" fmla="*/ 1036 h 1260"/>
                <a:gd name="T102" fmla="*/ 1240 w 1260"/>
                <a:gd name="T103" fmla="*/ 958 h 1260"/>
                <a:gd name="T104" fmla="*/ 1258 w 1260"/>
                <a:gd name="T105" fmla="*/ 874 h 1260"/>
                <a:gd name="T106" fmla="*/ 1260 w 1260"/>
                <a:gd name="T107" fmla="*/ 830 h 1260"/>
                <a:gd name="T108" fmla="*/ 1252 w 1260"/>
                <a:gd name="T109" fmla="*/ 746 h 1260"/>
                <a:gd name="T110" fmla="*/ 1228 w 1260"/>
                <a:gd name="T111" fmla="*/ 66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60" h="1260">
                  <a:moveTo>
                    <a:pt x="1228" y="592"/>
                  </a:moveTo>
                  <a:lnTo>
                    <a:pt x="1228" y="592"/>
                  </a:lnTo>
                  <a:lnTo>
                    <a:pt x="1242" y="554"/>
                  </a:lnTo>
                  <a:lnTo>
                    <a:pt x="1252" y="514"/>
                  </a:lnTo>
                  <a:lnTo>
                    <a:pt x="1258" y="472"/>
                  </a:lnTo>
                  <a:lnTo>
                    <a:pt x="1260" y="430"/>
                  </a:lnTo>
                  <a:lnTo>
                    <a:pt x="1260" y="430"/>
                  </a:lnTo>
                  <a:lnTo>
                    <a:pt x="1258" y="386"/>
                  </a:lnTo>
                  <a:lnTo>
                    <a:pt x="1250" y="344"/>
                  </a:lnTo>
                  <a:lnTo>
                    <a:pt x="1240" y="302"/>
                  </a:lnTo>
                  <a:lnTo>
                    <a:pt x="1226" y="264"/>
                  </a:lnTo>
                  <a:lnTo>
                    <a:pt x="1208" y="226"/>
                  </a:lnTo>
                  <a:lnTo>
                    <a:pt x="1186" y="190"/>
                  </a:lnTo>
                  <a:lnTo>
                    <a:pt x="1162" y="158"/>
                  </a:lnTo>
                  <a:lnTo>
                    <a:pt x="1134" y="126"/>
                  </a:lnTo>
                  <a:lnTo>
                    <a:pt x="1104" y="98"/>
                  </a:lnTo>
                  <a:lnTo>
                    <a:pt x="1070" y="74"/>
                  </a:lnTo>
                  <a:lnTo>
                    <a:pt x="1034" y="52"/>
                  </a:lnTo>
                  <a:lnTo>
                    <a:pt x="998" y="34"/>
                  </a:lnTo>
                  <a:lnTo>
                    <a:pt x="958" y="20"/>
                  </a:lnTo>
                  <a:lnTo>
                    <a:pt x="916" y="10"/>
                  </a:lnTo>
                  <a:lnTo>
                    <a:pt x="874" y="2"/>
                  </a:lnTo>
                  <a:lnTo>
                    <a:pt x="830" y="0"/>
                  </a:lnTo>
                  <a:lnTo>
                    <a:pt x="830" y="0"/>
                  </a:lnTo>
                  <a:lnTo>
                    <a:pt x="792" y="2"/>
                  </a:lnTo>
                  <a:lnTo>
                    <a:pt x="756" y="8"/>
                  </a:lnTo>
                  <a:lnTo>
                    <a:pt x="720" y="16"/>
                  </a:lnTo>
                  <a:lnTo>
                    <a:pt x="684" y="26"/>
                  </a:lnTo>
                  <a:lnTo>
                    <a:pt x="576" y="26"/>
                  </a:lnTo>
                  <a:lnTo>
                    <a:pt x="576" y="26"/>
                  </a:lnTo>
                  <a:lnTo>
                    <a:pt x="540" y="16"/>
                  </a:lnTo>
                  <a:lnTo>
                    <a:pt x="504" y="8"/>
                  </a:lnTo>
                  <a:lnTo>
                    <a:pt x="468" y="2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386" y="2"/>
                  </a:lnTo>
                  <a:lnTo>
                    <a:pt x="344" y="10"/>
                  </a:lnTo>
                  <a:lnTo>
                    <a:pt x="302" y="20"/>
                  </a:lnTo>
                  <a:lnTo>
                    <a:pt x="262" y="34"/>
                  </a:lnTo>
                  <a:lnTo>
                    <a:pt x="226" y="52"/>
                  </a:lnTo>
                  <a:lnTo>
                    <a:pt x="190" y="74"/>
                  </a:lnTo>
                  <a:lnTo>
                    <a:pt x="156" y="98"/>
                  </a:lnTo>
                  <a:lnTo>
                    <a:pt x="126" y="126"/>
                  </a:lnTo>
                  <a:lnTo>
                    <a:pt x="98" y="158"/>
                  </a:lnTo>
                  <a:lnTo>
                    <a:pt x="74" y="190"/>
                  </a:lnTo>
                  <a:lnTo>
                    <a:pt x="52" y="226"/>
                  </a:lnTo>
                  <a:lnTo>
                    <a:pt x="34" y="264"/>
                  </a:lnTo>
                  <a:lnTo>
                    <a:pt x="20" y="302"/>
                  </a:lnTo>
                  <a:lnTo>
                    <a:pt x="8" y="344"/>
                  </a:lnTo>
                  <a:lnTo>
                    <a:pt x="2" y="386"/>
                  </a:lnTo>
                  <a:lnTo>
                    <a:pt x="0" y="430"/>
                  </a:lnTo>
                  <a:lnTo>
                    <a:pt x="0" y="430"/>
                  </a:lnTo>
                  <a:lnTo>
                    <a:pt x="2" y="470"/>
                  </a:lnTo>
                  <a:lnTo>
                    <a:pt x="8" y="510"/>
                  </a:lnTo>
                  <a:lnTo>
                    <a:pt x="16" y="548"/>
                  </a:lnTo>
                  <a:lnTo>
                    <a:pt x="28" y="584"/>
                  </a:lnTo>
                  <a:lnTo>
                    <a:pt x="28" y="676"/>
                  </a:lnTo>
                  <a:lnTo>
                    <a:pt x="28" y="676"/>
                  </a:lnTo>
                  <a:lnTo>
                    <a:pt x="16" y="712"/>
                  </a:lnTo>
                  <a:lnTo>
                    <a:pt x="8" y="750"/>
                  </a:lnTo>
                  <a:lnTo>
                    <a:pt x="2" y="790"/>
                  </a:lnTo>
                  <a:lnTo>
                    <a:pt x="0" y="830"/>
                  </a:lnTo>
                  <a:lnTo>
                    <a:pt x="0" y="830"/>
                  </a:lnTo>
                  <a:lnTo>
                    <a:pt x="2" y="874"/>
                  </a:lnTo>
                  <a:lnTo>
                    <a:pt x="8" y="916"/>
                  </a:lnTo>
                  <a:lnTo>
                    <a:pt x="20" y="958"/>
                  </a:lnTo>
                  <a:lnTo>
                    <a:pt x="34" y="998"/>
                  </a:lnTo>
                  <a:lnTo>
                    <a:pt x="52" y="1036"/>
                  </a:lnTo>
                  <a:lnTo>
                    <a:pt x="74" y="1070"/>
                  </a:lnTo>
                  <a:lnTo>
                    <a:pt x="98" y="1104"/>
                  </a:lnTo>
                  <a:lnTo>
                    <a:pt x="126" y="1134"/>
                  </a:lnTo>
                  <a:lnTo>
                    <a:pt x="156" y="1162"/>
                  </a:lnTo>
                  <a:lnTo>
                    <a:pt x="190" y="1186"/>
                  </a:lnTo>
                  <a:lnTo>
                    <a:pt x="226" y="1208"/>
                  </a:lnTo>
                  <a:lnTo>
                    <a:pt x="262" y="1226"/>
                  </a:lnTo>
                  <a:lnTo>
                    <a:pt x="302" y="1240"/>
                  </a:lnTo>
                  <a:lnTo>
                    <a:pt x="344" y="1252"/>
                  </a:lnTo>
                  <a:lnTo>
                    <a:pt x="386" y="1258"/>
                  </a:lnTo>
                  <a:lnTo>
                    <a:pt x="430" y="1260"/>
                  </a:lnTo>
                  <a:lnTo>
                    <a:pt x="430" y="1260"/>
                  </a:lnTo>
                  <a:lnTo>
                    <a:pt x="468" y="1258"/>
                  </a:lnTo>
                  <a:lnTo>
                    <a:pt x="504" y="1254"/>
                  </a:lnTo>
                  <a:lnTo>
                    <a:pt x="540" y="1246"/>
                  </a:lnTo>
                  <a:lnTo>
                    <a:pt x="576" y="1234"/>
                  </a:lnTo>
                  <a:lnTo>
                    <a:pt x="684" y="1234"/>
                  </a:lnTo>
                  <a:lnTo>
                    <a:pt x="684" y="1234"/>
                  </a:lnTo>
                  <a:lnTo>
                    <a:pt x="718" y="1246"/>
                  </a:lnTo>
                  <a:lnTo>
                    <a:pt x="754" y="1254"/>
                  </a:lnTo>
                  <a:lnTo>
                    <a:pt x="792" y="1258"/>
                  </a:lnTo>
                  <a:lnTo>
                    <a:pt x="830" y="1260"/>
                  </a:lnTo>
                  <a:lnTo>
                    <a:pt x="830" y="1260"/>
                  </a:lnTo>
                  <a:lnTo>
                    <a:pt x="874" y="1258"/>
                  </a:lnTo>
                  <a:lnTo>
                    <a:pt x="916" y="1252"/>
                  </a:lnTo>
                  <a:lnTo>
                    <a:pt x="958" y="1240"/>
                  </a:lnTo>
                  <a:lnTo>
                    <a:pt x="998" y="1226"/>
                  </a:lnTo>
                  <a:lnTo>
                    <a:pt x="1034" y="1208"/>
                  </a:lnTo>
                  <a:lnTo>
                    <a:pt x="1070" y="1186"/>
                  </a:lnTo>
                  <a:lnTo>
                    <a:pt x="1104" y="1162"/>
                  </a:lnTo>
                  <a:lnTo>
                    <a:pt x="1134" y="1134"/>
                  </a:lnTo>
                  <a:lnTo>
                    <a:pt x="1162" y="1104"/>
                  </a:lnTo>
                  <a:lnTo>
                    <a:pt x="1186" y="1070"/>
                  </a:lnTo>
                  <a:lnTo>
                    <a:pt x="1208" y="1036"/>
                  </a:lnTo>
                  <a:lnTo>
                    <a:pt x="1226" y="998"/>
                  </a:lnTo>
                  <a:lnTo>
                    <a:pt x="1240" y="958"/>
                  </a:lnTo>
                  <a:lnTo>
                    <a:pt x="1250" y="916"/>
                  </a:lnTo>
                  <a:lnTo>
                    <a:pt x="1258" y="874"/>
                  </a:lnTo>
                  <a:lnTo>
                    <a:pt x="1260" y="830"/>
                  </a:lnTo>
                  <a:lnTo>
                    <a:pt x="1260" y="830"/>
                  </a:lnTo>
                  <a:lnTo>
                    <a:pt x="1258" y="788"/>
                  </a:lnTo>
                  <a:lnTo>
                    <a:pt x="1252" y="746"/>
                  </a:lnTo>
                  <a:lnTo>
                    <a:pt x="1242" y="706"/>
                  </a:lnTo>
                  <a:lnTo>
                    <a:pt x="1228" y="668"/>
                  </a:lnTo>
                  <a:lnTo>
                    <a:pt x="1228" y="592"/>
                  </a:lnTo>
                  <a:close/>
                </a:path>
              </a:pathLst>
            </a:custGeom>
            <a:solidFill>
              <a:srgbClr val="139AFF">
                <a:alpha val="30000"/>
              </a:srgbClr>
            </a:solidFill>
            <a:ln w="38100" cap="flat" cmpd="sng">
              <a:solidFill>
                <a:srgbClr val="139A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74217" y="1891877"/>
              <a:ext cx="335075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整理近期創業相關新聞，幫助民眾瞭解近期創業生態圈、政府及民間之政策或近況。</a:t>
              </a:r>
              <a:endParaRPr lang="zh-TW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橢圓 6"/>
            <p:cNvSpPr/>
            <p:nvPr/>
          </p:nvSpPr>
          <p:spPr bwMode="auto">
            <a:xfrm>
              <a:off x="139977" y="1312933"/>
              <a:ext cx="3987244" cy="578944"/>
            </a:xfrm>
            <a:prstGeom prst="ellipse">
              <a:avLst/>
            </a:prstGeom>
            <a:solidFill>
              <a:srgbClr val="99CCFF"/>
            </a:solidFill>
            <a:ln w="28575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zh-TW" altLang="en-US" sz="2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創業新聞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0" name="Freeform 15"/>
          <p:cNvSpPr>
            <a:spLocks/>
          </p:cNvSpPr>
          <p:nvPr/>
        </p:nvSpPr>
        <p:spPr bwMode="auto">
          <a:xfrm>
            <a:off x="5325472" y="1672403"/>
            <a:ext cx="3632427" cy="2173971"/>
          </a:xfrm>
          <a:custGeom>
            <a:avLst/>
            <a:gdLst>
              <a:gd name="T0" fmla="*/ 1228 w 1260"/>
              <a:gd name="T1" fmla="*/ 592 h 1260"/>
              <a:gd name="T2" fmla="*/ 1252 w 1260"/>
              <a:gd name="T3" fmla="*/ 514 h 1260"/>
              <a:gd name="T4" fmla="*/ 1260 w 1260"/>
              <a:gd name="T5" fmla="*/ 430 h 1260"/>
              <a:gd name="T6" fmla="*/ 1258 w 1260"/>
              <a:gd name="T7" fmla="*/ 386 h 1260"/>
              <a:gd name="T8" fmla="*/ 1240 w 1260"/>
              <a:gd name="T9" fmla="*/ 302 h 1260"/>
              <a:gd name="T10" fmla="*/ 1208 w 1260"/>
              <a:gd name="T11" fmla="*/ 226 h 1260"/>
              <a:gd name="T12" fmla="*/ 1162 w 1260"/>
              <a:gd name="T13" fmla="*/ 158 h 1260"/>
              <a:gd name="T14" fmla="*/ 1104 w 1260"/>
              <a:gd name="T15" fmla="*/ 98 h 1260"/>
              <a:gd name="T16" fmla="*/ 1034 w 1260"/>
              <a:gd name="T17" fmla="*/ 52 h 1260"/>
              <a:gd name="T18" fmla="*/ 958 w 1260"/>
              <a:gd name="T19" fmla="*/ 20 h 1260"/>
              <a:gd name="T20" fmla="*/ 874 w 1260"/>
              <a:gd name="T21" fmla="*/ 2 h 1260"/>
              <a:gd name="T22" fmla="*/ 830 w 1260"/>
              <a:gd name="T23" fmla="*/ 0 h 1260"/>
              <a:gd name="T24" fmla="*/ 756 w 1260"/>
              <a:gd name="T25" fmla="*/ 8 h 1260"/>
              <a:gd name="T26" fmla="*/ 684 w 1260"/>
              <a:gd name="T27" fmla="*/ 26 h 1260"/>
              <a:gd name="T28" fmla="*/ 576 w 1260"/>
              <a:gd name="T29" fmla="*/ 26 h 1260"/>
              <a:gd name="T30" fmla="*/ 504 w 1260"/>
              <a:gd name="T31" fmla="*/ 8 h 1260"/>
              <a:gd name="T32" fmla="*/ 430 w 1260"/>
              <a:gd name="T33" fmla="*/ 0 h 1260"/>
              <a:gd name="T34" fmla="*/ 386 w 1260"/>
              <a:gd name="T35" fmla="*/ 2 h 1260"/>
              <a:gd name="T36" fmla="*/ 302 w 1260"/>
              <a:gd name="T37" fmla="*/ 20 h 1260"/>
              <a:gd name="T38" fmla="*/ 226 w 1260"/>
              <a:gd name="T39" fmla="*/ 52 h 1260"/>
              <a:gd name="T40" fmla="*/ 156 w 1260"/>
              <a:gd name="T41" fmla="*/ 98 h 1260"/>
              <a:gd name="T42" fmla="*/ 98 w 1260"/>
              <a:gd name="T43" fmla="*/ 158 h 1260"/>
              <a:gd name="T44" fmla="*/ 52 w 1260"/>
              <a:gd name="T45" fmla="*/ 226 h 1260"/>
              <a:gd name="T46" fmla="*/ 20 w 1260"/>
              <a:gd name="T47" fmla="*/ 302 h 1260"/>
              <a:gd name="T48" fmla="*/ 2 w 1260"/>
              <a:gd name="T49" fmla="*/ 386 h 1260"/>
              <a:gd name="T50" fmla="*/ 0 w 1260"/>
              <a:gd name="T51" fmla="*/ 430 h 1260"/>
              <a:gd name="T52" fmla="*/ 8 w 1260"/>
              <a:gd name="T53" fmla="*/ 510 h 1260"/>
              <a:gd name="T54" fmla="*/ 28 w 1260"/>
              <a:gd name="T55" fmla="*/ 584 h 1260"/>
              <a:gd name="T56" fmla="*/ 28 w 1260"/>
              <a:gd name="T57" fmla="*/ 676 h 1260"/>
              <a:gd name="T58" fmla="*/ 8 w 1260"/>
              <a:gd name="T59" fmla="*/ 750 h 1260"/>
              <a:gd name="T60" fmla="*/ 0 w 1260"/>
              <a:gd name="T61" fmla="*/ 830 h 1260"/>
              <a:gd name="T62" fmla="*/ 2 w 1260"/>
              <a:gd name="T63" fmla="*/ 874 h 1260"/>
              <a:gd name="T64" fmla="*/ 20 w 1260"/>
              <a:gd name="T65" fmla="*/ 958 h 1260"/>
              <a:gd name="T66" fmla="*/ 52 w 1260"/>
              <a:gd name="T67" fmla="*/ 1036 h 1260"/>
              <a:gd name="T68" fmla="*/ 98 w 1260"/>
              <a:gd name="T69" fmla="*/ 1104 h 1260"/>
              <a:gd name="T70" fmla="*/ 156 w 1260"/>
              <a:gd name="T71" fmla="*/ 1162 h 1260"/>
              <a:gd name="T72" fmla="*/ 226 w 1260"/>
              <a:gd name="T73" fmla="*/ 1208 h 1260"/>
              <a:gd name="T74" fmla="*/ 302 w 1260"/>
              <a:gd name="T75" fmla="*/ 1240 h 1260"/>
              <a:gd name="T76" fmla="*/ 386 w 1260"/>
              <a:gd name="T77" fmla="*/ 1258 h 1260"/>
              <a:gd name="T78" fmla="*/ 430 w 1260"/>
              <a:gd name="T79" fmla="*/ 1260 h 1260"/>
              <a:gd name="T80" fmla="*/ 504 w 1260"/>
              <a:gd name="T81" fmla="*/ 1254 h 1260"/>
              <a:gd name="T82" fmla="*/ 576 w 1260"/>
              <a:gd name="T83" fmla="*/ 1234 h 1260"/>
              <a:gd name="T84" fmla="*/ 684 w 1260"/>
              <a:gd name="T85" fmla="*/ 1234 h 1260"/>
              <a:gd name="T86" fmla="*/ 754 w 1260"/>
              <a:gd name="T87" fmla="*/ 1254 h 1260"/>
              <a:gd name="T88" fmla="*/ 830 w 1260"/>
              <a:gd name="T89" fmla="*/ 1260 h 1260"/>
              <a:gd name="T90" fmla="*/ 874 w 1260"/>
              <a:gd name="T91" fmla="*/ 1258 h 1260"/>
              <a:gd name="T92" fmla="*/ 958 w 1260"/>
              <a:gd name="T93" fmla="*/ 1240 h 1260"/>
              <a:gd name="T94" fmla="*/ 1034 w 1260"/>
              <a:gd name="T95" fmla="*/ 1208 h 1260"/>
              <a:gd name="T96" fmla="*/ 1104 w 1260"/>
              <a:gd name="T97" fmla="*/ 1162 h 1260"/>
              <a:gd name="T98" fmla="*/ 1162 w 1260"/>
              <a:gd name="T99" fmla="*/ 1104 h 1260"/>
              <a:gd name="T100" fmla="*/ 1208 w 1260"/>
              <a:gd name="T101" fmla="*/ 1036 h 1260"/>
              <a:gd name="T102" fmla="*/ 1240 w 1260"/>
              <a:gd name="T103" fmla="*/ 958 h 1260"/>
              <a:gd name="T104" fmla="*/ 1258 w 1260"/>
              <a:gd name="T105" fmla="*/ 874 h 1260"/>
              <a:gd name="T106" fmla="*/ 1260 w 1260"/>
              <a:gd name="T107" fmla="*/ 830 h 1260"/>
              <a:gd name="T108" fmla="*/ 1252 w 1260"/>
              <a:gd name="T109" fmla="*/ 746 h 1260"/>
              <a:gd name="T110" fmla="*/ 1228 w 1260"/>
              <a:gd name="T111" fmla="*/ 668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60" h="1260">
                <a:moveTo>
                  <a:pt x="1228" y="592"/>
                </a:moveTo>
                <a:lnTo>
                  <a:pt x="1228" y="592"/>
                </a:lnTo>
                <a:lnTo>
                  <a:pt x="1242" y="554"/>
                </a:lnTo>
                <a:lnTo>
                  <a:pt x="1252" y="514"/>
                </a:lnTo>
                <a:lnTo>
                  <a:pt x="1258" y="472"/>
                </a:lnTo>
                <a:lnTo>
                  <a:pt x="1260" y="430"/>
                </a:lnTo>
                <a:lnTo>
                  <a:pt x="1260" y="430"/>
                </a:lnTo>
                <a:lnTo>
                  <a:pt x="1258" y="386"/>
                </a:lnTo>
                <a:lnTo>
                  <a:pt x="1250" y="344"/>
                </a:lnTo>
                <a:lnTo>
                  <a:pt x="1240" y="302"/>
                </a:lnTo>
                <a:lnTo>
                  <a:pt x="1226" y="264"/>
                </a:lnTo>
                <a:lnTo>
                  <a:pt x="1208" y="226"/>
                </a:lnTo>
                <a:lnTo>
                  <a:pt x="1186" y="190"/>
                </a:lnTo>
                <a:lnTo>
                  <a:pt x="1162" y="158"/>
                </a:lnTo>
                <a:lnTo>
                  <a:pt x="1134" y="126"/>
                </a:lnTo>
                <a:lnTo>
                  <a:pt x="1104" y="98"/>
                </a:lnTo>
                <a:lnTo>
                  <a:pt x="1070" y="74"/>
                </a:lnTo>
                <a:lnTo>
                  <a:pt x="1034" y="52"/>
                </a:lnTo>
                <a:lnTo>
                  <a:pt x="998" y="34"/>
                </a:lnTo>
                <a:lnTo>
                  <a:pt x="958" y="20"/>
                </a:lnTo>
                <a:lnTo>
                  <a:pt x="916" y="10"/>
                </a:lnTo>
                <a:lnTo>
                  <a:pt x="874" y="2"/>
                </a:lnTo>
                <a:lnTo>
                  <a:pt x="830" y="0"/>
                </a:lnTo>
                <a:lnTo>
                  <a:pt x="830" y="0"/>
                </a:lnTo>
                <a:lnTo>
                  <a:pt x="792" y="2"/>
                </a:lnTo>
                <a:lnTo>
                  <a:pt x="756" y="8"/>
                </a:lnTo>
                <a:lnTo>
                  <a:pt x="720" y="16"/>
                </a:lnTo>
                <a:lnTo>
                  <a:pt x="684" y="26"/>
                </a:lnTo>
                <a:lnTo>
                  <a:pt x="576" y="26"/>
                </a:lnTo>
                <a:lnTo>
                  <a:pt x="576" y="26"/>
                </a:lnTo>
                <a:lnTo>
                  <a:pt x="540" y="16"/>
                </a:lnTo>
                <a:lnTo>
                  <a:pt x="504" y="8"/>
                </a:lnTo>
                <a:lnTo>
                  <a:pt x="468" y="2"/>
                </a:lnTo>
                <a:lnTo>
                  <a:pt x="430" y="0"/>
                </a:lnTo>
                <a:lnTo>
                  <a:pt x="430" y="0"/>
                </a:lnTo>
                <a:lnTo>
                  <a:pt x="386" y="2"/>
                </a:lnTo>
                <a:lnTo>
                  <a:pt x="344" y="10"/>
                </a:lnTo>
                <a:lnTo>
                  <a:pt x="302" y="20"/>
                </a:lnTo>
                <a:lnTo>
                  <a:pt x="262" y="34"/>
                </a:lnTo>
                <a:lnTo>
                  <a:pt x="226" y="52"/>
                </a:lnTo>
                <a:lnTo>
                  <a:pt x="190" y="74"/>
                </a:lnTo>
                <a:lnTo>
                  <a:pt x="156" y="98"/>
                </a:lnTo>
                <a:lnTo>
                  <a:pt x="126" y="126"/>
                </a:lnTo>
                <a:lnTo>
                  <a:pt x="98" y="158"/>
                </a:lnTo>
                <a:lnTo>
                  <a:pt x="74" y="190"/>
                </a:lnTo>
                <a:lnTo>
                  <a:pt x="52" y="226"/>
                </a:lnTo>
                <a:lnTo>
                  <a:pt x="34" y="264"/>
                </a:lnTo>
                <a:lnTo>
                  <a:pt x="20" y="302"/>
                </a:lnTo>
                <a:lnTo>
                  <a:pt x="8" y="344"/>
                </a:lnTo>
                <a:lnTo>
                  <a:pt x="2" y="386"/>
                </a:lnTo>
                <a:lnTo>
                  <a:pt x="0" y="430"/>
                </a:lnTo>
                <a:lnTo>
                  <a:pt x="0" y="430"/>
                </a:lnTo>
                <a:lnTo>
                  <a:pt x="2" y="470"/>
                </a:lnTo>
                <a:lnTo>
                  <a:pt x="8" y="510"/>
                </a:lnTo>
                <a:lnTo>
                  <a:pt x="16" y="548"/>
                </a:lnTo>
                <a:lnTo>
                  <a:pt x="28" y="584"/>
                </a:lnTo>
                <a:lnTo>
                  <a:pt x="28" y="676"/>
                </a:lnTo>
                <a:lnTo>
                  <a:pt x="28" y="676"/>
                </a:lnTo>
                <a:lnTo>
                  <a:pt x="16" y="712"/>
                </a:lnTo>
                <a:lnTo>
                  <a:pt x="8" y="750"/>
                </a:lnTo>
                <a:lnTo>
                  <a:pt x="2" y="790"/>
                </a:lnTo>
                <a:lnTo>
                  <a:pt x="0" y="830"/>
                </a:lnTo>
                <a:lnTo>
                  <a:pt x="0" y="830"/>
                </a:lnTo>
                <a:lnTo>
                  <a:pt x="2" y="874"/>
                </a:lnTo>
                <a:lnTo>
                  <a:pt x="8" y="916"/>
                </a:lnTo>
                <a:lnTo>
                  <a:pt x="20" y="958"/>
                </a:lnTo>
                <a:lnTo>
                  <a:pt x="34" y="998"/>
                </a:lnTo>
                <a:lnTo>
                  <a:pt x="52" y="1036"/>
                </a:lnTo>
                <a:lnTo>
                  <a:pt x="74" y="1070"/>
                </a:lnTo>
                <a:lnTo>
                  <a:pt x="98" y="1104"/>
                </a:lnTo>
                <a:lnTo>
                  <a:pt x="126" y="1134"/>
                </a:lnTo>
                <a:lnTo>
                  <a:pt x="156" y="1162"/>
                </a:lnTo>
                <a:lnTo>
                  <a:pt x="190" y="1186"/>
                </a:lnTo>
                <a:lnTo>
                  <a:pt x="226" y="1208"/>
                </a:lnTo>
                <a:lnTo>
                  <a:pt x="262" y="1226"/>
                </a:lnTo>
                <a:lnTo>
                  <a:pt x="302" y="1240"/>
                </a:lnTo>
                <a:lnTo>
                  <a:pt x="344" y="1252"/>
                </a:lnTo>
                <a:lnTo>
                  <a:pt x="386" y="1258"/>
                </a:lnTo>
                <a:lnTo>
                  <a:pt x="430" y="1260"/>
                </a:lnTo>
                <a:lnTo>
                  <a:pt x="430" y="1260"/>
                </a:lnTo>
                <a:lnTo>
                  <a:pt x="468" y="1258"/>
                </a:lnTo>
                <a:lnTo>
                  <a:pt x="504" y="1254"/>
                </a:lnTo>
                <a:lnTo>
                  <a:pt x="540" y="1246"/>
                </a:lnTo>
                <a:lnTo>
                  <a:pt x="576" y="1234"/>
                </a:lnTo>
                <a:lnTo>
                  <a:pt x="684" y="1234"/>
                </a:lnTo>
                <a:lnTo>
                  <a:pt x="684" y="1234"/>
                </a:lnTo>
                <a:lnTo>
                  <a:pt x="718" y="1246"/>
                </a:lnTo>
                <a:lnTo>
                  <a:pt x="754" y="1254"/>
                </a:lnTo>
                <a:lnTo>
                  <a:pt x="792" y="1258"/>
                </a:lnTo>
                <a:lnTo>
                  <a:pt x="830" y="1260"/>
                </a:lnTo>
                <a:lnTo>
                  <a:pt x="830" y="1260"/>
                </a:lnTo>
                <a:lnTo>
                  <a:pt x="874" y="1258"/>
                </a:lnTo>
                <a:lnTo>
                  <a:pt x="916" y="1252"/>
                </a:lnTo>
                <a:lnTo>
                  <a:pt x="958" y="1240"/>
                </a:lnTo>
                <a:lnTo>
                  <a:pt x="998" y="1226"/>
                </a:lnTo>
                <a:lnTo>
                  <a:pt x="1034" y="1208"/>
                </a:lnTo>
                <a:lnTo>
                  <a:pt x="1070" y="1186"/>
                </a:lnTo>
                <a:lnTo>
                  <a:pt x="1104" y="1162"/>
                </a:lnTo>
                <a:lnTo>
                  <a:pt x="1134" y="1134"/>
                </a:lnTo>
                <a:lnTo>
                  <a:pt x="1162" y="1104"/>
                </a:lnTo>
                <a:lnTo>
                  <a:pt x="1186" y="1070"/>
                </a:lnTo>
                <a:lnTo>
                  <a:pt x="1208" y="1036"/>
                </a:lnTo>
                <a:lnTo>
                  <a:pt x="1226" y="998"/>
                </a:lnTo>
                <a:lnTo>
                  <a:pt x="1240" y="958"/>
                </a:lnTo>
                <a:lnTo>
                  <a:pt x="1250" y="916"/>
                </a:lnTo>
                <a:lnTo>
                  <a:pt x="1258" y="874"/>
                </a:lnTo>
                <a:lnTo>
                  <a:pt x="1260" y="830"/>
                </a:lnTo>
                <a:lnTo>
                  <a:pt x="1260" y="830"/>
                </a:lnTo>
                <a:lnTo>
                  <a:pt x="1258" y="788"/>
                </a:lnTo>
                <a:lnTo>
                  <a:pt x="1252" y="746"/>
                </a:lnTo>
                <a:lnTo>
                  <a:pt x="1242" y="706"/>
                </a:lnTo>
                <a:lnTo>
                  <a:pt x="1228" y="668"/>
                </a:lnTo>
                <a:lnTo>
                  <a:pt x="1228" y="592"/>
                </a:lnTo>
                <a:close/>
              </a:path>
            </a:pathLst>
          </a:custGeom>
          <a:solidFill>
            <a:srgbClr val="139AFF">
              <a:alpha val="30000"/>
            </a:srgbClr>
          </a:solidFill>
          <a:ln w="38100" cap="flat" cmpd="sng">
            <a:solidFill>
              <a:srgbClr val="139A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" name="橢圓 20"/>
          <p:cNvSpPr/>
          <p:nvPr/>
        </p:nvSpPr>
        <p:spPr bwMode="auto">
          <a:xfrm>
            <a:off x="5148064" y="1444509"/>
            <a:ext cx="3987244" cy="548412"/>
          </a:xfrm>
          <a:prstGeom prst="ellipse">
            <a:avLst/>
          </a:prstGeom>
          <a:solidFill>
            <a:srgbClr val="99CCFF"/>
          </a:solidFill>
          <a:ln w="28575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zh-TW" altLang="en-US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下載專區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25229" y="2071038"/>
            <a:ext cx="33264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包括</a:t>
            </a:r>
            <a:r>
              <a:rPr lang="zh-TW" altLang="en-US" sz="2000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創業相關計畫申請書表、資金或補助相關文件、計畫書範本</a:t>
            </a:r>
            <a:r>
              <a:rPr lang="zh-TW" altLang="en-US" sz="2000" b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、出版</a:t>
            </a:r>
            <a:r>
              <a:rPr lang="zh-TW" altLang="en-US" sz="2000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品等電子檔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匯集於此</a:t>
            </a:r>
            <a:r>
              <a:rPr lang="zh-TW" altLang="en-US" sz="20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專區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標題 1"/>
          <p:cNvSpPr txBox="1">
            <a:spLocks/>
          </p:cNvSpPr>
          <p:nvPr/>
        </p:nvSpPr>
        <p:spPr>
          <a:xfrm>
            <a:off x="95377" y="877572"/>
            <a:ext cx="5067723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2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下載專區、創業新聞</a:t>
            </a:r>
            <a:endParaRPr lang="zh-TW" altLang="en-US" sz="3200" b="1" kern="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2072408" y="116632"/>
            <a:ext cx="7324128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參、青年創業及圓夢網</a:t>
            </a:r>
            <a:r>
              <a:rPr lang="en-US" altLang="zh-TW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2.0</a:t>
            </a: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</a:t>
            </a:r>
            <a:r>
              <a:rPr lang="en-US" altLang="zh-TW" sz="1600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(13/14)</a:t>
            </a:r>
            <a:endParaRPr lang="zh-TW" altLang="en-US" sz="3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8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6834" y="2144256"/>
            <a:ext cx="1548751" cy="1263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870" y="3152379"/>
            <a:ext cx="1538515" cy="1436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0" y="926584"/>
            <a:ext cx="3394770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36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影音專區</a:t>
            </a:r>
            <a:endParaRPr lang="zh-TW" altLang="en-US" sz="3600" b="1" kern="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2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9140" y="1461589"/>
            <a:ext cx="1575095" cy="1436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67" b="97667" l="2889" r="97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585" y="2375248"/>
            <a:ext cx="3058566" cy="407808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5517232"/>
            <a:ext cx="9144000" cy="13681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0000">
                <a:schemeClr val="accent1">
                  <a:tint val="44500"/>
                  <a:satMod val="160000"/>
                  <a:alpha val="50000"/>
                </a:schemeClr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54796" y="2074301"/>
            <a:ext cx="1451428" cy="1436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5399" y="1519826"/>
            <a:ext cx="1422400" cy="1291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5038" y="3824882"/>
            <a:ext cx="1582058" cy="1436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65487" y="4165691"/>
            <a:ext cx="1529283" cy="1399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0767" y="4392488"/>
            <a:ext cx="1575095" cy="1340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368285" y="5939698"/>
            <a:ext cx="603793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從影音資源中，找尋你的創業靈感吧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2883014" y="1280160"/>
            <a:ext cx="2264487" cy="17281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4471082" y="917908"/>
            <a:ext cx="445631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還有圓夢網的網站介紹影片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2072408" y="116632"/>
            <a:ext cx="7324128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參、青年創業及圓夢網</a:t>
            </a:r>
            <a:r>
              <a:rPr lang="en-US" altLang="zh-TW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2.0</a:t>
            </a: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</a:t>
            </a:r>
            <a:r>
              <a:rPr lang="en-US" altLang="zh-TW" sz="1600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(14/14)</a:t>
            </a:r>
            <a:endParaRPr lang="zh-TW" altLang="en-US" sz="3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>
          <a:xfrm>
            <a:off x="6970829" y="6453336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chemeClr val="tx1"/>
                </a:solidFill>
              </a:rPr>
              <a:t>19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3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   綱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547664" y="1268760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、挑戰與機會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貳、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青年創業專案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青年創業及圓夢網</a:t>
            </a:r>
            <a:r>
              <a:rPr lang="en-US" altLang="zh-TW" sz="32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2.0</a:t>
            </a:r>
            <a:r>
              <a:rPr lang="zh-TW" altLang="en-US" sz="32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907704" y="2812947"/>
            <a:ext cx="6157327" cy="2862322"/>
            <a:chOff x="1907704" y="2562002"/>
            <a:chExt cx="6157327" cy="2862322"/>
          </a:xfrm>
        </p:grpSpPr>
        <p:sp>
          <p:nvSpPr>
            <p:cNvPr id="5" name="文字方塊 4"/>
            <p:cNvSpPr txBox="1"/>
            <p:nvPr/>
          </p:nvSpPr>
          <p:spPr>
            <a:xfrm>
              <a:off x="1907704" y="2562002"/>
              <a:ext cx="36004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八大專區</a:t>
              </a:r>
              <a:endPara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</a:t>
              </a: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</a:t>
              </a: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找資金</a:t>
              </a:r>
              <a:endPara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</a:t>
              </a: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創業空間</a:t>
              </a:r>
              <a:endPara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</a:t>
              </a: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創業懶人包</a:t>
              </a:r>
              <a:endPara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</a:t>
              </a: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四</a:t>
              </a: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活動看板</a:t>
              </a:r>
              <a:endPara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</a:t>
              </a: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</a:t>
              </a: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青年創業個案</a:t>
              </a:r>
              <a:endPara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</a:t>
              </a: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六</a:t>
              </a: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創業社群</a:t>
              </a:r>
              <a:endPara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</a:t>
              </a: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七</a:t>
              </a: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社會企業專區</a:t>
              </a:r>
              <a:endPara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</a:t>
              </a: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八</a:t>
              </a: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創意實現平臺</a:t>
              </a:r>
              <a:endPara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4464631" y="2594161"/>
              <a:ext cx="3600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二、實用工具</a:t>
              </a:r>
              <a:endPara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</a:t>
              </a: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</a:t>
              </a: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圓夢四部曲</a:t>
              </a:r>
              <a:endPara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</a:t>
              </a: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創業常見問題</a:t>
              </a:r>
              <a:endPara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</a:t>
              </a: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客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服諮詢</a:t>
              </a:r>
              <a:endPara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</a:t>
              </a: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四</a:t>
              </a: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下載專區、創業新聞</a:t>
              </a:r>
              <a:endPara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</a:t>
              </a: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</a:t>
              </a: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影音專區</a:t>
              </a:r>
              <a:endPara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998231" y="6470843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7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27384"/>
            <a:ext cx="9212452" cy="688538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916832"/>
            <a:ext cx="3797816" cy="81077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79511" y="3212256"/>
            <a:ext cx="46987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創業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諮詢免費服務專線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0800-589-168 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79511" y="4365104"/>
            <a:ext cx="64985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青年創業及圓夢網：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http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://sme.moeasmea.gov.tw/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0" descr="p10-a.gif (4172 bytes)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58" l="0" r="100000">
                        <a14:foregroundMark x1="16509" y1="69014" x2="56132" y2="57746"/>
                        <a14:foregroundMark x1="17925" y1="60563" x2="51887" y2="40845"/>
                        <a14:foregroundMark x1="14623" y1="71831" x2="58491" y2="70423"/>
                        <a14:foregroundMark x1="17453" y1="54930" x2="26887" y2="42254"/>
                        <a14:foregroundMark x1="23113" y1="52113" x2="31604" y2="52113"/>
                        <a14:foregroundMark x1="50943" y1="53521" x2="65094" y2="57746"/>
                        <a14:foregroundMark x1="51415" y1="76056" x2="45283" y2="53521"/>
                        <a14:foregroundMark x1="21226" y1="84507" x2="29245" y2="74648"/>
                        <a14:foregroundMark x1="41038" y1="78873" x2="46698" y2="69014"/>
                        <a14:foregroundMark x1="58491" y1="83099" x2="61321" y2="59155"/>
                        <a14:foregroundMark x1="77830" y1="87324" x2="77358" y2="76056"/>
                        <a14:foregroundMark x1="89623" y1="70423" x2="89623" y2="70423"/>
                        <a14:foregroundMark x1="90094" y1="70423" x2="90094" y2="70423"/>
                        <a14:foregroundMark x1="91509" y1="69014" x2="91509" y2="6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442" y="23777"/>
            <a:ext cx="1928738" cy="65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36559" y="6492875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657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矩形 28"/>
          <p:cNvSpPr>
            <a:spLocks noChangeArrowheads="1"/>
          </p:cNvSpPr>
          <p:nvPr/>
        </p:nvSpPr>
        <p:spPr bwMode="auto">
          <a:xfrm>
            <a:off x="595313" y="980728"/>
            <a:ext cx="7734300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4625" indent="-174625" algn="just" eaLnBrk="1" hangingPunct="1">
              <a:lnSpc>
                <a:spcPts val="3500"/>
              </a:lnSpc>
              <a:spcBef>
                <a:spcPts val="800"/>
              </a:spcBef>
            </a:pPr>
            <a:r>
              <a:rPr kumimoji="0" lang="zh-TW" altLang="en-US" sz="2400" b="1" dirty="0">
                <a:latin typeface="微軟正黑體" pitchFamily="34" charset="-120"/>
                <a:ea typeface="微軟正黑體" pitchFamily="34" charset="-120"/>
              </a:rPr>
              <a:t>為提升國家競爭力與協助青年職涯發展，亟需</a:t>
            </a:r>
            <a:r>
              <a:rPr kumimoji="0" lang="zh-TW" altLang="en-US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注入青年創新創業活力</a:t>
            </a:r>
            <a:r>
              <a:rPr kumimoji="0" lang="zh-TW" altLang="en-US" sz="24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kumimoji="0"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投資青年就是投資未來</a:t>
            </a:r>
            <a:r>
              <a:rPr kumimoji="0" lang="zh-TW" altLang="en-US" sz="2400" b="1" dirty="0">
                <a:latin typeface="微軟正黑體" pitchFamily="34" charset="-120"/>
                <a:ea typeface="微軟正黑體" pitchFamily="34" charset="-120"/>
              </a:rPr>
              <a:t>，協助青年創業圓夢，亦為注入經濟活水要項之一。</a:t>
            </a:r>
            <a:endParaRPr kumimoji="0" lang="en-US" altLang="zh-TW" sz="2400" b="1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174625" indent="-174625" algn="just" eaLnBrk="1" hangingPunct="1">
              <a:lnSpc>
                <a:spcPts val="3500"/>
              </a:lnSpc>
              <a:spcBef>
                <a:spcPts val="800"/>
              </a:spcBef>
            </a:pPr>
            <a:r>
              <a:rPr kumimoji="0" lang="zh-TW" altLang="en-US" sz="24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青年創業專案在促進就業之基礎上，</a:t>
            </a:r>
            <a:r>
              <a:rPr kumimoji="0"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提供青年職涯規劃之另一選擇方向。</a:t>
            </a:r>
            <a:endParaRPr kumimoji="0" lang="en-US" altLang="zh-TW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74625" indent="-174625" algn="just" eaLnBrk="1" hangingPunct="1">
              <a:lnSpc>
                <a:spcPts val="3500"/>
              </a:lnSpc>
              <a:spcBef>
                <a:spcPts val="800"/>
              </a:spcBef>
            </a:pPr>
            <a:r>
              <a:rPr kumimoji="0" lang="zh-TW" altLang="en-US" sz="2400" b="1" dirty="0">
                <a:latin typeface="微軟正黑體" pitchFamily="34" charset="-120"/>
                <a:ea typeface="微軟正黑體" pitchFamily="34" charset="-120"/>
              </a:rPr>
              <a:t>創業青年範圍為</a:t>
            </a:r>
            <a:r>
              <a:rPr kumimoji="0" lang="en-US" altLang="zh-TW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20-45</a:t>
            </a:r>
            <a:r>
              <a:rPr kumimoji="0" lang="zh-TW" altLang="en-US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歲之「廣義青年」</a:t>
            </a:r>
            <a:r>
              <a:rPr kumimoji="0" lang="zh-TW" altLang="en-US" sz="2400" b="1" dirty="0">
                <a:latin typeface="微軟正黑體" pitchFamily="34" charset="-120"/>
                <a:ea typeface="微軟正黑體" pitchFamily="34" charset="-120"/>
              </a:rPr>
              <a:t>，並非鼓勵青年一畢業即投入創業，係</a:t>
            </a:r>
            <a:r>
              <a:rPr kumimoji="0"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提供青年累積職場工作經歷後，得運用政府豐富創業輔導資源，勇敢創業圓夢</a:t>
            </a:r>
            <a:r>
              <a:rPr kumimoji="0" lang="zh-TW" altLang="en-US" sz="24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en-US" altLang="zh-TW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27527" y="5085184"/>
            <a:ext cx="716734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軟正黑體" pitchFamily="34" charset="-120"/>
                <a:ea typeface="微軟正黑體" pitchFamily="34" charset="-120"/>
              </a:rPr>
              <a:t>青年創業 勇敢圓夢</a:t>
            </a:r>
          </a:p>
        </p:txBody>
      </p:sp>
      <p:sp>
        <p:nvSpPr>
          <p:cNvPr id="16" name="矩形 15"/>
          <p:cNvSpPr/>
          <p:nvPr/>
        </p:nvSpPr>
        <p:spPr>
          <a:xfrm>
            <a:off x="1476375" y="44450"/>
            <a:ext cx="756126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壹、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挑戰與機會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09738" y="6492875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654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5.JPG"/>
          <p:cNvPicPr>
            <a:picLocks noChangeAspect="1"/>
          </p:cNvPicPr>
          <p:nvPr/>
        </p:nvPicPr>
        <p:blipFill rotWithShape="1">
          <a:blip r:embed="rId3" cstate="print"/>
          <a:srcRect t="9825" r="2523" b="1856"/>
          <a:stretch/>
        </p:blipFill>
        <p:spPr>
          <a:xfrm>
            <a:off x="107504" y="684462"/>
            <a:ext cx="8913278" cy="6056906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2123728" y="-3322"/>
            <a:ext cx="6562925" cy="69601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貳、青年創業專案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(1/2)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20259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82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298" y="1933866"/>
            <a:ext cx="2293569" cy="242493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86" y="4437112"/>
            <a:ext cx="3387434" cy="2302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9712" y="-19815"/>
            <a:ext cx="7164288" cy="838907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貳、青年創業專案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(2/2)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78231" y="1130868"/>
            <a:ext cx="8414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年初行政院規劃「六大網路分身」，運用網路有效推展施政，而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創業及圓夢網站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正是</a:t>
            </a:r>
            <a:r>
              <a:rPr lang="zh-TW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青年創業專案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的網路分身。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7544" y="6309320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http://sme.moeasmea.gov.tw</a:t>
            </a:r>
            <a:endParaRPr lang="zh-TW" alt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2123728" y="3404480"/>
            <a:ext cx="1921024" cy="1705169"/>
            <a:chOff x="2871867" y="3404480"/>
            <a:chExt cx="1921024" cy="1705169"/>
          </a:xfrm>
        </p:grpSpPr>
        <p:sp>
          <p:nvSpPr>
            <p:cNvPr id="13" name="向下箭號 12"/>
            <p:cNvSpPr/>
            <p:nvPr/>
          </p:nvSpPr>
          <p:spPr>
            <a:xfrm>
              <a:off x="2871867" y="3501009"/>
              <a:ext cx="1076729" cy="1608640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向下箭號 21"/>
            <p:cNvSpPr/>
            <p:nvPr/>
          </p:nvSpPr>
          <p:spPr>
            <a:xfrm rot="10800000">
              <a:off x="3716162" y="3404480"/>
              <a:ext cx="1076729" cy="1608640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3973650" y="3663635"/>
              <a:ext cx="553998" cy="1368272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網路分身</a:t>
              </a:r>
              <a:endPara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3133232" y="3572896"/>
              <a:ext cx="553998" cy="136827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溝通平台</a:t>
              </a:r>
              <a:endPara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8" name="fcK0jeKlXWQ"/>
          <p:cNvPicPr>
            <a:picLocks noRot="1" noChangeAspect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399322"/>
            <a:ext cx="4963691" cy="3045902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14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-6147" y="1829291"/>
            <a:ext cx="9150147" cy="298171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新細明體"/>
            </a:endParaRPr>
          </a:p>
        </p:txBody>
      </p:sp>
      <p:pic>
        <p:nvPicPr>
          <p:cNvPr id="4" name="Picture 2" descr="C:\Users\user\Downloads\青年創業及圓夢網 (3)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58" t="-5412" r="-6258" b="-5412"/>
          <a:stretch/>
        </p:blipFill>
        <p:spPr bwMode="auto">
          <a:xfrm>
            <a:off x="472231" y="1623251"/>
            <a:ext cx="2239418" cy="35576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矩形 4"/>
          <p:cNvSpPr/>
          <p:nvPr/>
        </p:nvSpPr>
        <p:spPr>
          <a:xfrm>
            <a:off x="2644328" y="1246244"/>
            <a:ext cx="1553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kumimoji="0" lang="zh-TW" alt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大專區</a:t>
            </a:r>
            <a:endParaRPr kumimoji="0" lang="en-US" altLang="zh-TW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-220375" y="3454729"/>
            <a:ext cx="3308879" cy="3405935"/>
            <a:chOff x="-43909" y="3604469"/>
            <a:chExt cx="3308879" cy="3405935"/>
          </a:xfrm>
        </p:grpSpPr>
        <p:pic>
          <p:nvPicPr>
            <p:cNvPr id="7" name="Picture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3909" y="3604469"/>
              <a:ext cx="3308879" cy="3405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1410846" y="3782494"/>
              <a:ext cx="1309410" cy="2187361"/>
              <a:chOff x="3131840" y="692696"/>
              <a:chExt cx="2664296" cy="4176464"/>
            </a:xfrm>
          </p:grpSpPr>
          <p:sp>
            <p:nvSpPr>
              <p:cNvPr id="9" name="Rectangle 4"/>
              <p:cNvSpPr/>
              <p:nvPr/>
            </p:nvSpPr>
            <p:spPr>
              <a:xfrm>
                <a:off x="3131840" y="692696"/>
                <a:ext cx="2664296" cy="4176464"/>
              </a:xfrm>
              <a:prstGeom prst="rect">
                <a:avLst/>
              </a:prstGeom>
              <a:gradFill flip="none" rotWithShape="1"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85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</a:rPr>
                  <a:t>Your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</a:rPr>
                  <a:t>Message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</a:rPr>
                  <a:t>Here</a:t>
                </a:r>
              </a:p>
            </p:txBody>
          </p:sp>
          <p:pic>
            <p:nvPicPr>
              <p:cNvPr id="10" name="Picture 2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4389" y="692696"/>
                <a:ext cx="2659200" cy="271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Box 1"/>
              <p:cNvSpPr txBox="1">
                <a:spLocks noChangeArrowheads="1"/>
              </p:cNvSpPr>
              <p:nvPr/>
            </p:nvSpPr>
            <p:spPr bwMode="auto">
              <a:xfrm>
                <a:off x="4157592" y="692696"/>
                <a:ext cx="650088" cy="332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TW" sz="700" b="0" i="0" u="none" strike="noStrike" kern="0" cap="none" spc="0" normalizeH="0" baseline="0" noProof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Calibri" pitchFamily="34" charset="0"/>
                    <a:ea typeface="新細明體"/>
                    <a:cs typeface="Arial" pitchFamily="34" charset="0"/>
                  </a:rPr>
                  <a:t>16:59</a:t>
                </a:r>
                <a:endParaRPr kumimoji="0" lang="en-GB" altLang="zh-TW" sz="16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alibri" pitchFamily="34" charset="0"/>
                  <a:ea typeface="新細明體"/>
                  <a:cs typeface="Arial" pitchFamily="34" charset="0"/>
                </a:endParaRPr>
              </a:p>
            </p:txBody>
          </p:sp>
        </p:grpSp>
      </p:grpSp>
      <p:sp>
        <p:nvSpPr>
          <p:cNvPr id="12" name="矩形 11"/>
          <p:cNvSpPr/>
          <p:nvPr/>
        </p:nvSpPr>
        <p:spPr>
          <a:xfrm>
            <a:off x="3125341" y="5445224"/>
            <a:ext cx="6018659" cy="8190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b="1" kern="0" dirty="0" smtClean="0">
                <a:solidFill>
                  <a:srgbClr val="FF0000"/>
                </a:solidFill>
                <a:latin typeface="微軟正黑體"/>
                <a:ea typeface="微軟正黑體"/>
              </a:rPr>
              <a:t>我們</a:t>
            </a: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/>
                <a:ea typeface="微軟正黑體"/>
              </a:rPr>
              <a:t>也有手機版網頁唷</a:t>
            </a:r>
            <a:r>
              <a:rPr kumimoji="0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/>
                <a:ea typeface="微軟正黑體"/>
              </a:rPr>
              <a:t>!</a:t>
            </a:r>
            <a:endParaRPr kumimoji="0" lang="zh-TW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/>
              <a:ea typeface="微軟正黑體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0329" y="3634604"/>
            <a:ext cx="1355841" cy="221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群組 14"/>
          <p:cNvGrpSpPr/>
          <p:nvPr/>
        </p:nvGrpSpPr>
        <p:grpSpPr>
          <a:xfrm>
            <a:off x="4299749" y="1377736"/>
            <a:ext cx="4560460" cy="2315696"/>
            <a:chOff x="4264054" y="3974170"/>
            <a:chExt cx="4560460" cy="2315696"/>
          </a:xfrm>
        </p:grpSpPr>
        <p:sp>
          <p:nvSpPr>
            <p:cNvPr id="16" name="Freeform 21"/>
            <p:cNvSpPr>
              <a:spLocks noChangeAspect="1"/>
            </p:cNvSpPr>
            <p:nvPr/>
          </p:nvSpPr>
          <p:spPr bwMode="auto">
            <a:xfrm>
              <a:off x="4264054" y="4033337"/>
              <a:ext cx="1113473" cy="1113473"/>
            </a:xfrm>
            <a:custGeom>
              <a:avLst/>
              <a:gdLst>
                <a:gd name="T0" fmla="*/ 1228 w 1260"/>
                <a:gd name="T1" fmla="*/ 592 h 1260"/>
                <a:gd name="T2" fmla="*/ 1252 w 1260"/>
                <a:gd name="T3" fmla="*/ 514 h 1260"/>
                <a:gd name="T4" fmla="*/ 1260 w 1260"/>
                <a:gd name="T5" fmla="*/ 430 h 1260"/>
                <a:gd name="T6" fmla="*/ 1258 w 1260"/>
                <a:gd name="T7" fmla="*/ 386 h 1260"/>
                <a:gd name="T8" fmla="*/ 1240 w 1260"/>
                <a:gd name="T9" fmla="*/ 302 h 1260"/>
                <a:gd name="T10" fmla="*/ 1208 w 1260"/>
                <a:gd name="T11" fmla="*/ 226 h 1260"/>
                <a:gd name="T12" fmla="*/ 1162 w 1260"/>
                <a:gd name="T13" fmla="*/ 158 h 1260"/>
                <a:gd name="T14" fmla="*/ 1104 w 1260"/>
                <a:gd name="T15" fmla="*/ 98 h 1260"/>
                <a:gd name="T16" fmla="*/ 1034 w 1260"/>
                <a:gd name="T17" fmla="*/ 52 h 1260"/>
                <a:gd name="T18" fmla="*/ 958 w 1260"/>
                <a:gd name="T19" fmla="*/ 20 h 1260"/>
                <a:gd name="T20" fmla="*/ 874 w 1260"/>
                <a:gd name="T21" fmla="*/ 2 h 1260"/>
                <a:gd name="T22" fmla="*/ 830 w 1260"/>
                <a:gd name="T23" fmla="*/ 0 h 1260"/>
                <a:gd name="T24" fmla="*/ 756 w 1260"/>
                <a:gd name="T25" fmla="*/ 8 h 1260"/>
                <a:gd name="T26" fmla="*/ 684 w 1260"/>
                <a:gd name="T27" fmla="*/ 26 h 1260"/>
                <a:gd name="T28" fmla="*/ 576 w 1260"/>
                <a:gd name="T29" fmla="*/ 26 h 1260"/>
                <a:gd name="T30" fmla="*/ 504 w 1260"/>
                <a:gd name="T31" fmla="*/ 8 h 1260"/>
                <a:gd name="T32" fmla="*/ 430 w 1260"/>
                <a:gd name="T33" fmla="*/ 0 h 1260"/>
                <a:gd name="T34" fmla="*/ 386 w 1260"/>
                <a:gd name="T35" fmla="*/ 2 h 1260"/>
                <a:gd name="T36" fmla="*/ 302 w 1260"/>
                <a:gd name="T37" fmla="*/ 20 h 1260"/>
                <a:gd name="T38" fmla="*/ 226 w 1260"/>
                <a:gd name="T39" fmla="*/ 52 h 1260"/>
                <a:gd name="T40" fmla="*/ 156 w 1260"/>
                <a:gd name="T41" fmla="*/ 98 h 1260"/>
                <a:gd name="T42" fmla="*/ 98 w 1260"/>
                <a:gd name="T43" fmla="*/ 158 h 1260"/>
                <a:gd name="T44" fmla="*/ 52 w 1260"/>
                <a:gd name="T45" fmla="*/ 226 h 1260"/>
                <a:gd name="T46" fmla="*/ 20 w 1260"/>
                <a:gd name="T47" fmla="*/ 302 h 1260"/>
                <a:gd name="T48" fmla="*/ 2 w 1260"/>
                <a:gd name="T49" fmla="*/ 386 h 1260"/>
                <a:gd name="T50" fmla="*/ 0 w 1260"/>
                <a:gd name="T51" fmla="*/ 430 h 1260"/>
                <a:gd name="T52" fmla="*/ 8 w 1260"/>
                <a:gd name="T53" fmla="*/ 510 h 1260"/>
                <a:gd name="T54" fmla="*/ 28 w 1260"/>
                <a:gd name="T55" fmla="*/ 584 h 1260"/>
                <a:gd name="T56" fmla="*/ 28 w 1260"/>
                <a:gd name="T57" fmla="*/ 676 h 1260"/>
                <a:gd name="T58" fmla="*/ 8 w 1260"/>
                <a:gd name="T59" fmla="*/ 750 h 1260"/>
                <a:gd name="T60" fmla="*/ 0 w 1260"/>
                <a:gd name="T61" fmla="*/ 830 h 1260"/>
                <a:gd name="T62" fmla="*/ 2 w 1260"/>
                <a:gd name="T63" fmla="*/ 874 h 1260"/>
                <a:gd name="T64" fmla="*/ 20 w 1260"/>
                <a:gd name="T65" fmla="*/ 958 h 1260"/>
                <a:gd name="T66" fmla="*/ 52 w 1260"/>
                <a:gd name="T67" fmla="*/ 1036 h 1260"/>
                <a:gd name="T68" fmla="*/ 98 w 1260"/>
                <a:gd name="T69" fmla="*/ 1104 h 1260"/>
                <a:gd name="T70" fmla="*/ 156 w 1260"/>
                <a:gd name="T71" fmla="*/ 1162 h 1260"/>
                <a:gd name="T72" fmla="*/ 226 w 1260"/>
                <a:gd name="T73" fmla="*/ 1208 h 1260"/>
                <a:gd name="T74" fmla="*/ 302 w 1260"/>
                <a:gd name="T75" fmla="*/ 1240 h 1260"/>
                <a:gd name="T76" fmla="*/ 386 w 1260"/>
                <a:gd name="T77" fmla="*/ 1258 h 1260"/>
                <a:gd name="T78" fmla="*/ 430 w 1260"/>
                <a:gd name="T79" fmla="*/ 1260 h 1260"/>
                <a:gd name="T80" fmla="*/ 504 w 1260"/>
                <a:gd name="T81" fmla="*/ 1254 h 1260"/>
                <a:gd name="T82" fmla="*/ 576 w 1260"/>
                <a:gd name="T83" fmla="*/ 1234 h 1260"/>
                <a:gd name="T84" fmla="*/ 684 w 1260"/>
                <a:gd name="T85" fmla="*/ 1234 h 1260"/>
                <a:gd name="T86" fmla="*/ 754 w 1260"/>
                <a:gd name="T87" fmla="*/ 1254 h 1260"/>
                <a:gd name="T88" fmla="*/ 830 w 1260"/>
                <a:gd name="T89" fmla="*/ 1260 h 1260"/>
                <a:gd name="T90" fmla="*/ 874 w 1260"/>
                <a:gd name="T91" fmla="*/ 1258 h 1260"/>
                <a:gd name="T92" fmla="*/ 958 w 1260"/>
                <a:gd name="T93" fmla="*/ 1240 h 1260"/>
                <a:gd name="T94" fmla="*/ 1034 w 1260"/>
                <a:gd name="T95" fmla="*/ 1208 h 1260"/>
                <a:gd name="T96" fmla="*/ 1104 w 1260"/>
                <a:gd name="T97" fmla="*/ 1162 h 1260"/>
                <a:gd name="T98" fmla="*/ 1162 w 1260"/>
                <a:gd name="T99" fmla="*/ 1104 h 1260"/>
                <a:gd name="T100" fmla="*/ 1208 w 1260"/>
                <a:gd name="T101" fmla="*/ 1036 h 1260"/>
                <a:gd name="T102" fmla="*/ 1240 w 1260"/>
                <a:gd name="T103" fmla="*/ 958 h 1260"/>
                <a:gd name="T104" fmla="*/ 1258 w 1260"/>
                <a:gd name="T105" fmla="*/ 874 h 1260"/>
                <a:gd name="T106" fmla="*/ 1260 w 1260"/>
                <a:gd name="T107" fmla="*/ 830 h 1260"/>
                <a:gd name="T108" fmla="*/ 1252 w 1260"/>
                <a:gd name="T109" fmla="*/ 746 h 1260"/>
                <a:gd name="T110" fmla="*/ 1228 w 1260"/>
                <a:gd name="T111" fmla="*/ 66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60" h="1260">
                  <a:moveTo>
                    <a:pt x="1228" y="592"/>
                  </a:moveTo>
                  <a:lnTo>
                    <a:pt x="1228" y="592"/>
                  </a:lnTo>
                  <a:lnTo>
                    <a:pt x="1242" y="554"/>
                  </a:lnTo>
                  <a:lnTo>
                    <a:pt x="1252" y="514"/>
                  </a:lnTo>
                  <a:lnTo>
                    <a:pt x="1258" y="472"/>
                  </a:lnTo>
                  <a:lnTo>
                    <a:pt x="1260" y="430"/>
                  </a:lnTo>
                  <a:lnTo>
                    <a:pt x="1260" y="430"/>
                  </a:lnTo>
                  <a:lnTo>
                    <a:pt x="1258" y="386"/>
                  </a:lnTo>
                  <a:lnTo>
                    <a:pt x="1250" y="344"/>
                  </a:lnTo>
                  <a:lnTo>
                    <a:pt x="1240" y="302"/>
                  </a:lnTo>
                  <a:lnTo>
                    <a:pt x="1226" y="264"/>
                  </a:lnTo>
                  <a:lnTo>
                    <a:pt x="1208" y="226"/>
                  </a:lnTo>
                  <a:lnTo>
                    <a:pt x="1186" y="190"/>
                  </a:lnTo>
                  <a:lnTo>
                    <a:pt x="1162" y="158"/>
                  </a:lnTo>
                  <a:lnTo>
                    <a:pt x="1134" y="126"/>
                  </a:lnTo>
                  <a:lnTo>
                    <a:pt x="1104" y="98"/>
                  </a:lnTo>
                  <a:lnTo>
                    <a:pt x="1070" y="74"/>
                  </a:lnTo>
                  <a:lnTo>
                    <a:pt x="1034" y="52"/>
                  </a:lnTo>
                  <a:lnTo>
                    <a:pt x="998" y="34"/>
                  </a:lnTo>
                  <a:lnTo>
                    <a:pt x="958" y="20"/>
                  </a:lnTo>
                  <a:lnTo>
                    <a:pt x="916" y="10"/>
                  </a:lnTo>
                  <a:lnTo>
                    <a:pt x="874" y="2"/>
                  </a:lnTo>
                  <a:lnTo>
                    <a:pt x="830" y="0"/>
                  </a:lnTo>
                  <a:lnTo>
                    <a:pt x="830" y="0"/>
                  </a:lnTo>
                  <a:lnTo>
                    <a:pt x="792" y="2"/>
                  </a:lnTo>
                  <a:lnTo>
                    <a:pt x="756" y="8"/>
                  </a:lnTo>
                  <a:lnTo>
                    <a:pt x="720" y="16"/>
                  </a:lnTo>
                  <a:lnTo>
                    <a:pt x="684" y="26"/>
                  </a:lnTo>
                  <a:lnTo>
                    <a:pt x="576" y="26"/>
                  </a:lnTo>
                  <a:lnTo>
                    <a:pt x="576" y="26"/>
                  </a:lnTo>
                  <a:lnTo>
                    <a:pt x="540" y="16"/>
                  </a:lnTo>
                  <a:lnTo>
                    <a:pt x="504" y="8"/>
                  </a:lnTo>
                  <a:lnTo>
                    <a:pt x="468" y="2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386" y="2"/>
                  </a:lnTo>
                  <a:lnTo>
                    <a:pt x="344" y="10"/>
                  </a:lnTo>
                  <a:lnTo>
                    <a:pt x="302" y="20"/>
                  </a:lnTo>
                  <a:lnTo>
                    <a:pt x="262" y="34"/>
                  </a:lnTo>
                  <a:lnTo>
                    <a:pt x="226" y="52"/>
                  </a:lnTo>
                  <a:lnTo>
                    <a:pt x="190" y="74"/>
                  </a:lnTo>
                  <a:lnTo>
                    <a:pt x="156" y="98"/>
                  </a:lnTo>
                  <a:lnTo>
                    <a:pt x="126" y="126"/>
                  </a:lnTo>
                  <a:lnTo>
                    <a:pt x="98" y="158"/>
                  </a:lnTo>
                  <a:lnTo>
                    <a:pt x="74" y="190"/>
                  </a:lnTo>
                  <a:lnTo>
                    <a:pt x="52" y="226"/>
                  </a:lnTo>
                  <a:lnTo>
                    <a:pt x="34" y="264"/>
                  </a:lnTo>
                  <a:lnTo>
                    <a:pt x="20" y="302"/>
                  </a:lnTo>
                  <a:lnTo>
                    <a:pt x="8" y="344"/>
                  </a:lnTo>
                  <a:lnTo>
                    <a:pt x="2" y="386"/>
                  </a:lnTo>
                  <a:lnTo>
                    <a:pt x="0" y="430"/>
                  </a:lnTo>
                  <a:lnTo>
                    <a:pt x="0" y="430"/>
                  </a:lnTo>
                  <a:lnTo>
                    <a:pt x="2" y="470"/>
                  </a:lnTo>
                  <a:lnTo>
                    <a:pt x="8" y="510"/>
                  </a:lnTo>
                  <a:lnTo>
                    <a:pt x="16" y="548"/>
                  </a:lnTo>
                  <a:lnTo>
                    <a:pt x="28" y="584"/>
                  </a:lnTo>
                  <a:lnTo>
                    <a:pt x="28" y="676"/>
                  </a:lnTo>
                  <a:lnTo>
                    <a:pt x="28" y="676"/>
                  </a:lnTo>
                  <a:lnTo>
                    <a:pt x="16" y="712"/>
                  </a:lnTo>
                  <a:lnTo>
                    <a:pt x="8" y="750"/>
                  </a:lnTo>
                  <a:lnTo>
                    <a:pt x="2" y="790"/>
                  </a:lnTo>
                  <a:lnTo>
                    <a:pt x="0" y="830"/>
                  </a:lnTo>
                  <a:lnTo>
                    <a:pt x="0" y="830"/>
                  </a:lnTo>
                  <a:lnTo>
                    <a:pt x="2" y="874"/>
                  </a:lnTo>
                  <a:lnTo>
                    <a:pt x="8" y="916"/>
                  </a:lnTo>
                  <a:lnTo>
                    <a:pt x="20" y="958"/>
                  </a:lnTo>
                  <a:lnTo>
                    <a:pt x="34" y="998"/>
                  </a:lnTo>
                  <a:lnTo>
                    <a:pt x="52" y="1036"/>
                  </a:lnTo>
                  <a:lnTo>
                    <a:pt x="74" y="1070"/>
                  </a:lnTo>
                  <a:lnTo>
                    <a:pt x="98" y="1104"/>
                  </a:lnTo>
                  <a:lnTo>
                    <a:pt x="126" y="1134"/>
                  </a:lnTo>
                  <a:lnTo>
                    <a:pt x="156" y="1162"/>
                  </a:lnTo>
                  <a:lnTo>
                    <a:pt x="190" y="1186"/>
                  </a:lnTo>
                  <a:lnTo>
                    <a:pt x="226" y="1208"/>
                  </a:lnTo>
                  <a:lnTo>
                    <a:pt x="262" y="1226"/>
                  </a:lnTo>
                  <a:lnTo>
                    <a:pt x="302" y="1240"/>
                  </a:lnTo>
                  <a:lnTo>
                    <a:pt x="344" y="1252"/>
                  </a:lnTo>
                  <a:lnTo>
                    <a:pt x="386" y="1258"/>
                  </a:lnTo>
                  <a:lnTo>
                    <a:pt x="430" y="1260"/>
                  </a:lnTo>
                  <a:lnTo>
                    <a:pt x="430" y="1260"/>
                  </a:lnTo>
                  <a:lnTo>
                    <a:pt x="468" y="1258"/>
                  </a:lnTo>
                  <a:lnTo>
                    <a:pt x="504" y="1254"/>
                  </a:lnTo>
                  <a:lnTo>
                    <a:pt x="540" y="1246"/>
                  </a:lnTo>
                  <a:lnTo>
                    <a:pt x="576" y="1234"/>
                  </a:lnTo>
                  <a:lnTo>
                    <a:pt x="684" y="1234"/>
                  </a:lnTo>
                  <a:lnTo>
                    <a:pt x="684" y="1234"/>
                  </a:lnTo>
                  <a:lnTo>
                    <a:pt x="718" y="1246"/>
                  </a:lnTo>
                  <a:lnTo>
                    <a:pt x="754" y="1254"/>
                  </a:lnTo>
                  <a:lnTo>
                    <a:pt x="792" y="1258"/>
                  </a:lnTo>
                  <a:lnTo>
                    <a:pt x="830" y="1260"/>
                  </a:lnTo>
                  <a:lnTo>
                    <a:pt x="830" y="1260"/>
                  </a:lnTo>
                  <a:lnTo>
                    <a:pt x="874" y="1258"/>
                  </a:lnTo>
                  <a:lnTo>
                    <a:pt x="916" y="1252"/>
                  </a:lnTo>
                  <a:lnTo>
                    <a:pt x="958" y="1240"/>
                  </a:lnTo>
                  <a:lnTo>
                    <a:pt x="998" y="1226"/>
                  </a:lnTo>
                  <a:lnTo>
                    <a:pt x="1034" y="1208"/>
                  </a:lnTo>
                  <a:lnTo>
                    <a:pt x="1070" y="1186"/>
                  </a:lnTo>
                  <a:lnTo>
                    <a:pt x="1104" y="1162"/>
                  </a:lnTo>
                  <a:lnTo>
                    <a:pt x="1134" y="1134"/>
                  </a:lnTo>
                  <a:lnTo>
                    <a:pt x="1162" y="1104"/>
                  </a:lnTo>
                  <a:lnTo>
                    <a:pt x="1186" y="1070"/>
                  </a:lnTo>
                  <a:lnTo>
                    <a:pt x="1208" y="1036"/>
                  </a:lnTo>
                  <a:lnTo>
                    <a:pt x="1226" y="998"/>
                  </a:lnTo>
                  <a:lnTo>
                    <a:pt x="1240" y="958"/>
                  </a:lnTo>
                  <a:lnTo>
                    <a:pt x="1250" y="916"/>
                  </a:lnTo>
                  <a:lnTo>
                    <a:pt x="1258" y="874"/>
                  </a:lnTo>
                  <a:lnTo>
                    <a:pt x="1260" y="830"/>
                  </a:lnTo>
                  <a:lnTo>
                    <a:pt x="1260" y="830"/>
                  </a:lnTo>
                  <a:lnTo>
                    <a:pt x="1258" y="788"/>
                  </a:lnTo>
                  <a:lnTo>
                    <a:pt x="1252" y="746"/>
                  </a:lnTo>
                  <a:lnTo>
                    <a:pt x="1242" y="706"/>
                  </a:lnTo>
                  <a:lnTo>
                    <a:pt x="1228" y="668"/>
                  </a:lnTo>
                  <a:lnTo>
                    <a:pt x="1228" y="592"/>
                  </a:lnTo>
                  <a:close/>
                </a:path>
              </a:pathLst>
            </a:custGeom>
            <a:solidFill>
              <a:srgbClr val="FDB602">
                <a:alpha val="30000"/>
              </a:srgbClr>
            </a:solidFill>
            <a:ln w="38100" cap="flat" cmpd="sng">
              <a:solidFill>
                <a:srgbClr val="F7B60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altLang="zh-TW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軟正黑體" panose="020B0604030504040204" pitchFamily="34" charset="-120"/>
                </a:rPr>
                <a:t>Funding </a:t>
              </a:r>
            </a:p>
            <a:p>
              <a:pPr algn="ctr">
                <a:defRPr/>
              </a:pPr>
              <a:r>
                <a:rPr lang="zh-TW" altLang="en-US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軟正黑體" panose="020B0604030504040204" pitchFamily="34" charset="-120"/>
                </a:rPr>
                <a:t>找資金</a:t>
              </a:r>
            </a:p>
          </p:txBody>
        </p:sp>
        <p:sp>
          <p:nvSpPr>
            <p:cNvPr id="17" name="Freeform 21"/>
            <p:cNvSpPr>
              <a:spLocks noChangeAspect="1"/>
            </p:cNvSpPr>
            <p:nvPr/>
          </p:nvSpPr>
          <p:spPr bwMode="auto">
            <a:xfrm>
              <a:off x="5407669" y="4006828"/>
              <a:ext cx="1113473" cy="1113473"/>
            </a:xfrm>
            <a:custGeom>
              <a:avLst/>
              <a:gdLst>
                <a:gd name="T0" fmla="*/ 1228 w 1260"/>
                <a:gd name="T1" fmla="*/ 592 h 1260"/>
                <a:gd name="T2" fmla="*/ 1252 w 1260"/>
                <a:gd name="T3" fmla="*/ 514 h 1260"/>
                <a:gd name="T4" fmla="*/ 1260 w 1260"/>
                <a:gd name="T5" fmla="*/ 430 h 1260"/>
                <a:gd name="T6" fmla="*/ 1258 w 1260"/>
                <a:gd name="T7" fmla="*/ 386 h 1260"/>
                <a:gd name="T8" fmla="*/ 1240 w 1260"/>
                <a:gd name="T9" fmla="*/ 302 h 1260"/>
                <a:gd name="T10" fmla="*/ 1208 w 1260"/>
                <a:gd name="T11" fmla="*/ 226 h 1260"/>
                <a:gd name="T12" fmla="*/ 1162 w 1260"/>
                <a:gd name="T13" fmla="*/ 158 h 1260"/>
                <a:gd name="T14" fmla="*/ 1104 w 1260"/>
                <a:gd name="T15" fmla="*/ 98 h 1260"/>
                <a:gd name="T16" fmla="*/ 1034 w 1260"/>
                <a:gd name="T17" fmla="*/ 52 h 1260"/>
                <a:gd name="T18" fmla="*/ 958 w 1260"/>
                <a:gd name="T19" fmla="*/ 20 h 1260"/>
                <a:gd name="T20" fmla="*/ 874 w 1260"/>
                <a:gd name="T21" fmla="*/ 2 h 1260"/>
                <a:gd name="T22" fmla="*/ 830 w 1260"/>
                <a:gd name="T23" fmla="*/ 0 h 1260"/>
                <a:gd name="T24" fmla="*/ 756 w 1260"/>
                <a:gd name="T25" fmla="*/ 8 h 1260"/>
                <a:gd name="T26" fmla="*/ 684 w 1260"/>
                <a:gd name="T27" fmla="*/ 26 h 1260"/>
                <a:gd name="T28" fmla="*/ 576 w 1260"/>
                <a:gd name="T29" fmla="*/ 26 h 1260"/>
                <a:gd name="T30" fmla="*/ 504 w 1260"/>
                <a:gd name="T31" fmla="*/ 8 h 1260"/>
                <a:gd name="T32" fmla="*/ 430 w 1260"/>
                <a:gd name="T33" fmla="*/ 0 h 1260"/>
                <a:gd name="T34" fmla="*/ 386 w 1260"/>
                <a:gd name="T35" fmla="*/ 2 h 1260"/>
                <a:gd name="T36" fmla="*/ 302 w 1260"/>
                <a:gd name="T37" fmla="*/ 20 h 1260"/>
                <a:gd name="T38" fmla="*/ 226 w 1260"/>
                <a:gd name="T39" fmla="*/ 52 h 1260"/>
                <a:gd name="T40" fmla="*/ 156 w 1260"/>
                <a:gd name="T41" fmla="*/ 98 h 1260"/>
                <a:gd name="T42" fmla="*/ 98 w 1260"/>
                <a:gd name="T43" fmla="*/ 158 h 1260"/>
                <a:gd name="T44" fmla="*/ 52 w 1260"/>
                <a:gd name="T45" fmla="*/ 226 h 1260"/>
                <a:gd name="T46" fmla="*/ 20 w 1260"/>
                <a:gd name="T47" fmla="*/ 302 h 1260"/>
                <a:gd name="T48" fmla="*/ 2 w 1260"/>
                <a:gd name="T49" fmla="*/ 386 h 1260"/>
                <a:gd name="T50" fmla="*/ 0 w 1260"/>
                <a:gd name="T51" fmla="*/ 430 h 1260"/>
                <a:gd name="T52" fmla="*/ 8 w 1260"/>
                <a:gd name="T53" fmla="*/ 510 h 1260"/>
                <a:gd name="T54" fmla="*/ 28 w 1260"/>
                <a:gd name="T55" fmla="*/ 584 h 1260"/>
                <a:gd name="T56" fmla="*/ 28 w 1260"/>
                <a:gd name="T57" fmla="*/ 676 h 1260"/>
                <a:gd name="T58" fmla="*/ 8 w 1260"/>
                <a:gd name="T59" fmla="*/ 750 h 1260"/>
                <a:gd name="T60" fmla="*/ 0 w 1260"/>
                <a:gd name="T61" fmla="*/ 830 h 1260"/>
                <a:gd name="T62" fmla="*/ 2 w 1260"/>
                <a:gd name="T63" fmla="*/ 874 h 1260"/>
                <a:gd name="T64" fmla="*/ 20 w 1260"/>
                <a:gd name="T65" fmla="*/ 958 h 1260"/>
                <a:gd name="T66" fmla="*/ 52 w 1260"/>
                <a:gd name="T67" fmla="*/ 1036 h 1260"/>
                <a:gd name="T68" fmla="*/ 98 w 1260"/>
                <a:gd name="T69" fmla="*/ 1104 h 1260"/>
                <a:gd name="T70" fmla="*/ 156 w 1260"/>
                <a:gd name="T71" fmla="*/ 1162 h 1260"/>
                <a:gd name="T72" fmla="*/ 226 w 1260"/>
                <a:gd name="T73" fmla="*/ 1208 h 1260"/>
                <a:gd name="T74" fmla="*/ 302 w 1260"/>
                <a:gd name="T75" fmla="*/ 1240 h 1260"/>
                <a:gd name="T76" fmla="*/ 386 w 1260"/>
                <a:gd name="T77" fmla="*/ 1258 h 1260"/>
                <a:gd name="T78" fmla="*/ 430 w 1260"/>
                <a:gd name="T79" fmla="*/ 1260 h 1260"/>
                <a:gd name="T80" fmla="*/ 504 w 1260"/>
                <a:gd name="T81" fmla="*/ 1254 h 1260"/>
                <a:gd name="T82" fmla="*/ 576 w 1260"/>
                <a:gd name="T83" fmla="*/ 1234 h 1260"/>
                <a:gd name="T84" fmla="*/ 684 w 1260"/>
                <a:gd name="T85" fmla="*/ 1234 h 1260"/>
                <a:gd name="T86" fmla="*/ 754 w 1260"/>
                <a:gd name="T87" fmla="*/ 1254 h 1260"/>
                <a:gd name="T88" fmla="*/ 830 w 1260"/>
                <a:gd name="T89" fmla="*/ 1260 h 1260"/>
                <a:gd name="T90" fmla="*/ 874 w 1260"/>
                <a:gd name="T91" fmla="*/ 1258 h 1260"/>
                <a:gd name="T92" fmla="*/ 958 w 1260"/>
                <a:gd name="T93" fmla="*/ 1240 h 1260"/>
                <a:gd name="T94" fmla="*/ 1034 w 1260"/>
                <a:gd name="T95" fmla="*/ 1208 h 1260"/>
                <a:gd name="T96" fmla="*/ 1104 w 1260"/>
                <a:gd name="T97" fmla="*/ 1162 h 1260"/>
                <a:gd name="T98" fmla="*/ 1162 w 1260"/>
                <a:gd name="T99" fmla="*/ 1104 h 1260"/>
                <a:gd name="T100" fmla="*/ 1208 w 1260"/>
                <a:gd name="T101" fmla="*/ 1036 h 1260"/>
                <a:gd name="T102" fmla="*/ 1240 w 1260"/>
                <a:gd name="T103" fmla="*/ 958 h 1260"/>
                <a:gd name="T104" fmla="*/ 1258 w 1260"/>
                <a:gd name="T105" fmla="*/ 874 h 1260"/>
                <a:gd name="T106" fmla="*/ 1260 w 1260"/>
                <a:gd name="T107" fmla="*/ 830 h 1260"/>
                <a:gd name="T108" fmla="*/ 1252 w 1260"/>
                <a:gd name="T109" fmla="*/ 746 h 1260"/>
                <a:gd name="T110" fmla="*/ 1228 w 1260"/>
                <a:gd name="T111" fmla="*/ 66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60" h="1260">
                  <a:moveTo>
                    <a:pt x="1228" y="592"/>
                  </a:moveTo>
                  <a:lnTo>
                    <a:pt x="1228" y="592"/>
                  </a:lnTo>
                  <a:lnTo>
                    <a:pt x="1242" y="554"/>
                  </a:lnTo>
                  <a:lnTo>
                    <a:pt x="1252" y="514"/>
                  </a:lnTo>
                  <a:lnTo>
                    <a:pt x="1258" y="472"/>
                  </a:lnTo>
                  <a:lnTo>
                    <a:pt x="1260" y="430"/>
                  </a:lnTo>
                  <a:lnTo>
                    <a:pt x="1260" y="430"/>
                  </a:lnTo>
                  <a:lnTo>
                    <a:pt x="1258" y="386"/>
                  </a:lnTo>
                  <a:lnTo>
                    <a:pt x="1250" y="344"/>
                  </a:lnTo>
                  <a:lnTo>
                    <a:pt x="1240" y="302"/>
                  </a:lnTo>
                  <a:lnTo>
                    <a:pt x="1226" y="264"/>
                  </a:lnTo>
                  <a:lnTo>
                    <a:pt x="1208" y="226"/>
                  </a:lnTo>
                  <a:lnTo>
                    <a:pt x="1186" y="190"/>
                  </a:lnTo>
                  <a:lnTo>
                    <a:pt x="1162" y="158"/>
                  </a:lnTo>
                  <a:lnTo>
                    <a:pt x="1134" y="126"/>
                  </a:lnTo>
                  <a:lnTo>
                    <a:pt x="1104" y="98"/>
                  </a:lnTo>
                  <a:lnTo>
                    <a:pt x="1070" y="74"/>
                  </a:lnTo>
                  <a:lnTo>
                    <a:pt x="1034" y="52"/>
                  </a:lnTo>
                  <a:lnTo>
                    <a:pt x="998" y="34"/>
                  </a:lnTo>
                  <a:lnTo>
                    <a:pt x="958" y="20"/>
                  </a:lnTo>
                  <a:lnTo>
                    <a:pt x="916" y="10"/>
                  </a:lnTo>
                  <a:lnTo>
                    <a:pt x="874" y="2"/>
                  </a:lnTo>
                  <a:lnTo>
                    <a:pt x="830" y="0"/>
                  </a:lnTo>
                  <a:lnTo>
                    <a:pt x="830" y="0"/>
                  </a:lnTo>
                  <a:lnTo>
                    <a:pt x="792" y="2"/>
                  </a:lnTo>
                  <a:lnTo>
                    <a:pt x="756" y="8"/>
                  </a:lnTo>
                  <a:lnTo>
                    <a:pt x="720" y="16"/>
                  </a:lnTo>
                  <a:lnTo>
                    <a:pt x="684" y="26"/>
                  </a:lnTo>
                  <a:lnTo>
                    <a:pt x="576" y="26"/>
                  </a:lnTo>
                  <a:lnTo>
                    <a:pt x="576" y="26"/>
                  </a:lnTo>
                  <a:lnTo>
                    <a:pt x="540" y="16"/>
                  </a:lnTo>
                  <a:lnTo>
                    <a:pt x="504" y="8"/>
                  </a:lnTo>
                  <a:lnTo>
                    <a:pt x="468" y="2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386" y="2"/>
                  </a:lnTo>
                  <a:lnTo>
                    <a:pt x="344" y="10"/>
                  </a:lnTo>
                  <a:lnTo>
                    <a:pt x="302" y="20"/>
                  </a:lnTo>
                  <a:lnTo>
                    <a:pt x="262" y="34"/>
                  </a:lnTo>
                  <a:lnTo>
                    <a:pt x="226" y="52"/>
                  </a:lnTo>
                  <a:lnTo>
                    <a:pt x="190" y="74"/>
                  </a:lnTo>
                  <a:lnTo>
                    <a:pt x="156" y="98"/>
                  </a:lnTo>
                  <a:lnTo>
                    <a:pt x="126" y="126"/>
                  </a:lnTo>
                  <a:lnTo>
                    <a:pt x="98" y="158"/>
                  </a:lnTo>
                  <a:lnTo>
                    <a:pt x="74" y="190"/>
                  </a:lnTo>
                  <a:lnTo>
                    <a:pt x="52" y="226"/>
                  </a:lnTo>
                  <a:lnTo>
                    <a:pt x="34" y="264"/>
                  </a:lnTo>
                  <a:lnTo>
                    <a:pt x="20" y="302"/>
                  </a:lnTo>
                  <a:lnTo>
                    <a:pt x="8" y="344"/>
                  </a:lnTo>
                  <a:lnTo>
                    <a:pt x="2" y="386"/>
                  </a:lnTo>
                  <a:lnTo>
                    <a:pt x="0" y="430"/>
                  </a:lnTo>
                  <a:lnTo>
                    <a:pt x="0" y="430"/>
                  </a:lnTo>
                  <a:lnTo>
                    <a:pt x="2" y="470"/>
                  </a:lnTo>
                  <a:lnTo>
                    <a:pt x="8" y="510"/>
                  </a:lnTo>
                  <a:lnTo>
                    <a:pt x="16" y="548"/>
                  </a:lnTo>
                  <a:lnTo>
                    <a:pt x="28" y="584"/>
                  </a:lnTo>
                  <a:lnTo>
                    <a:pt x="28" y="676"/>
                  </a:lnTo>
                  <a:lnTo>
                    <a:pt x="28" y="676"/>
                  </a:lnTo>
                  <a:lnTo>
                    <a:pt x="16" y="712"/>
                  </a:lnTo>
                  <a:lnTo>
                    <a:pt x="8" y="750"/>
                  </a:lnTo>
                  <a:lnTo>
                    <a:pt x="2" y="790"/>
                  </a:lnTo>
                  <a:lnTo>
                    <a:pt x="0" y="830"/>
                  </a:lnTo>
                  <a:lnTo>
                    <a:pt x="0" y="830"/>
                  </a:lnTo>
                  <a:lnTo>
                    <a:pt x="2" y="874"/>
                  </a:lnTo>
                  <a:lnTo>
                    <a:pt x="8" y="916"/>
                  </a:lnTo>
                  <a:lnTo>
                    <a:pt x="20" y="958"/>
                  </a:lnTo>
                  <a:lnTo>
                    <a:pt x="34" y="998"/>
                  </a:lnTo>
                  <a:lnTo>
                    <a:pt x="52" y="1036"/>
                  </a:lnTo>
                  <a:lnTo>
                    <a:pt x="74" y="1070"/>
                  </a:lnTo>
                  <a:lnTo>
                    <a:pt x="98" y="1104"/>
                  </a:lnTo>
                  <a:lnTo>
                    <a:pt x="126" y="1134"/>
                  </a:lnTo>
                  <a:lnTo>
                    <a:pt x="156" y="1162"/>
                  </a:lnTo>
                  <a:lnTo>
                    <a:pt x="190" y="1186"/>
                  </a:lnTo>
                  <a:lnTo>
                    <a:pt x="226" y="1208"/>
                  </a:lnTo>
                  <a:lnTo>
                    <a:pt x="262" y="1226"/>
                  </a:lnTo>
                  <a:lnTo>
                    <a:pt x="302" y="1240"/>
                  </a:lnTo>
                  <a:lnTo>
                    <a:pt x="344" y="1252"/>
                  </a:lnTo>
                  <a:lnTo>
                    <a:pt x="386" y="1258"/>
                  </a:lnTo>
                  <a:lnTo>
                    <a:pt x="430" y="1260"/>
                  </a:lnTo>
                  <a:lnTo>
                    <a:pt x="430" y="1260"/>
                  </a:lnTo>
                  <a:lnTo>
                    <a:pt x="468" y="1258"/>
                  </a:lnTo>
                  <a:lnTo>
                    <a:pt x="504" y="1254"/>
                  </a:lnTo>
                  <a:lnTo>
                    <a:pt x="540" y="1246"/>
                  </a:lnTo>
                  <a:lnTo>
                    <a:pt x="576" y="1234"/>
                  </a:lnTo>
                  <a:lnTo>
                    <a:pt x="684" y="1234"/>
                  </a:lnTo>
                  <a:lnTo>
                    <a:pt x="684" y="1234"/>
                  </a:lnTo>
                  <a:lnTo>
                    <a:pt x="718" y="1246"/>
                  </a:lnTo>
                  <a:lnTo>
                    <a:pt x="754" y="1254"/>
                  </a:lnTo>
                  <a:lnTo>
                    <a:pt x="792" y="1258"/>
                  </a:lnTo>
                  <a:lnTo>
                    <a:pt x="830" y="1260"/>
                  </a:lnTo>
                  <a:lnTo>
                    <a:pt x="830" y="1260"/>
                  </a:lnTo>
                  <a:lnTo>
                    <a:pt x="874" y="1258"/>
                  </a:lnTo>
                  <a:lnTo>
                    <a:pt x="916" y="1252"/>
                  </a:lnTo>
                  <a:lnTo>
                    <a:pt x="958" y="1240"/>
                  </a:lnTo>
                  <a:lnTo>
                    <a:pt x="998" y="1226"/>
                  </a:lnTo>
                  <a:lnTo>
                    <a:pt x="1034" y="1208"/>
                  </a:lnTo>
                  <a:lnTo>
                    <a:pt x="1070" y="1186"/>
                  </a:lnTo>
                  <a:lnTo>
                    <a:pt x="1104" y="1162"/>
                  </a:lnTo>
                  <a:lnTo>
                    <a:pt x="1134" y="1134"/>
                  </a:lnTo>
                  <a:lnTo>
                    <a:pt x="1162" y="1104"/>
                  </a:lnTo>
                  <a:lnTo>
                    <a:pt x="1186" y="1070"/>
                  </a:lnTo>
                  <a:lnTo>
                    <a:pt x="1208" y="1036"/>
                  </a:lnTo>
                  <a:lnTo>
                    <a:pt x="1226" y="998"/>
                  </a:lnTo>
                  <a:lnTo>
                    <a:pt x="1240" y="958"/>
                  </a:lnTo>
                  <a:lnTo>
                    <a:pt x="1250" y="916"/>
                  </a:lnTo>
                  <a:lnTo>
                    <a:pt x="1258" y="874"/>
                  </a:lnTo>
                  <a:lnTo>
                    <a:pt x="1260" y="830"/>
                  </a:lnTo>
                  <a:lnTo>
                    <a:pt x="1260" y="830"/>
                  </a:lnTo>
                  <a:lnTo>
                    <a:pt x="1258" y="788"/>
                  </a:lnTo>
                  <a:lnTo>
                    <a:pt x="1252" y="746"/>
                  </a:lnTo>
                  <a:lnTo>
                    <a:pt x="1242" y="706"/>
                  </a:lnTo>
                  <a:lnTo>
                    <a:pt x="1228" y="668"/>
                  </a:lnTo>
                  <a:lnTo>
                    <a:pt x="1228" y="592"/>
                  </a:lnTo>
                  <a:close/>
                </a:path>
              </a:pathLst>
            </a:custGeom>
            <a:solidFill>
              <a:srgbClr val="FDB602">
                <a:alpha val="30000"/>
              </a:srgbClr>
            </a:solidFill>
            <a:ln w="38100" cap="flat" cmpd="sng">
              <a:solidFill>
                <a:srgbClr val="F7B60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R="0" indent="0" algn="ctr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r>
                <a:rPr lang="en-US" altLang="zh-TW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軟正黑體" panose="020B0604030504040204" pitchFamily="34" charset="-120"/>
                </a:rPr>
                <a:t>Space </a:t>
              </a:r>
            </a:p>
            <a:p>
              <a:pPr marR="0" indent="0" algn="ctr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r>
                <a:rPr lang="zh-TW" altLang="en-US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軟正黑體" panose="020B0604030504040204" pitchFamily="34" charset="-120"/>
                </a:rPr>
                <a:t>創業空間</a:t>
              </a:r>
            </a:p>
          </p:txBody>
        </p:sp>
        <p:sp>
          <p:nvSpPr>
            <p:cNvPr id="18" name="Freeform 21"/>
            <p:cNvSpPr>
              <a:spLocks noChangeAspect="1"/>
            </p:cNvSpPr>
            <p:nvPr/>
          </p:nvSpPr>
          <p:spPr bwMode="auto">
            <a:xfrm>
              <a:off x="7700156" y="3974170"/>
              <a:ext cx="1113473" cy="1113473"/>
            </a:xfrm>
            <a:custGeom>
              <a:avLst/>
              <a:gdLst>
                <a:gd name="T0" fmla="*/ 1228 w 1260"/>
                <a:gd name="T1" fmla="*/ 592 h 1260"/>
                <a:gd name="T2" fmla="*/ 1252 w 1260"/>
                <a:gd name="T3" fmla="*/ 514 h 1260"/>
                <a:gd name="T4" fmla="*/ 1260 w 1260"/>
                <a:gd name="T5" fmla="*/ 430 h 1260"/>
                <a:gd name="T6" fmla="*/ 1258 w 1260"/>
                <a:gd name="T7" fmla="*/ 386 h 1260"/>
                <a:gd name="T8" fmla="*/ 1240 w 1260"/>
                <a:gd name="T9" fmla="*/ 302 h 1260"/>
                <a:gd name="T10" fmla="*/ 1208 w 1260"/>
                <a:gd name="T11" fmla="*/ 226 h 1260"/>
                <a:gd name="T12" fmla="*/ 1162 w 1260"/>
                <a:gd name="T13" fmla="*/ 158 h 1260"/>
                <a:gd name="T14" fmla="*/ 1104 w 1260"/>
                <a:gd name="T15" fmla="*/ 98 h 1260"/>
                <a:gd name="T16" fmla="*/ 1034 w 1260"/>
                <a:gd name="T17" fmla="*/ 52 h 1260"/>
                <a:gd name="T18" fmla="*/ 958 w 1260"/>
                <a:gd name="T19" fmla="*/ 20 h 1260"/>
                <a:gd name="T20" fmla="*/ 874 w 1260"/>
                <a:gd name="T21" fmla="*/ 2 h 1260"/>
                <a:gd name="T22" fmla="*/ 830 w 1260"/>
                <a:gd name="T23" fmla="*/ 0 h 1260"/>
                <a:gd name="T24" fmla="*/ 756 w 1260"/>
                <a:gd name="T25" fmla="*/ 8 h 1260"/>
                <a:gd name="T26" fmla="*/ 684 w 1260"/>
                <a:gd name="T27" fmla="*/ 26 h 1260"/>
                <a:gd name="T28" fmla="*/ 576 w 1260"/>
                <a:gd name="T29" fmla="*/ 26 h 1260"/>
                <a:gd name="T30" fmla="*/ 504 w 1260"/>
                <a:gd name="T31" fmla="*/ 8 h 1260"/>
                <a:gd name="T32" fmla="*/ 430 w 1260"/>
                <a:gd name="T33" fmla="*/ 0 h 1260"/>
                <a:gd name="T34" fmla="*/ 386 w 1260"/>
                <a:gd name="T35" fmla="*/ 2 h 1260"/>
                <a:gd name="T36" fmla="*/ 302 w 1260"/>
                <a:gd name="T37" fmla="*/ 20 h 1260"/>
                <a:gd name="T38" fmla="*/ 226 w 1260"/>
                <a:gd name="T39" fmla="*/ 52 h 1260"/>
                <a:gd name="T40" fmla="*/ 156 w 1260"/>
                <a:gd name="T41" fmla="*/ 98 h 1260"/>
                <a:gd name="T42" fmla="*/ 98 w 1260"/>
                <a:gd name="T43" fmla="*/ 158 h 1260"/>
                <a:gd name="T44" fmla="*/ 52 w 1260"/>
                <a:gd name="T45" fmla="*/ 226 h 1260"/>
                <a:gd name="T46" fmla="*/ 20 w 1260"/>
                <a:gd name="T47" fmla="*/ 302 h 1260"/>
                <a:gd name="T48" fmla="*/ 2 w 1260"/>
                <a:gd name="T49" fmla="*/ 386 h 1260"/>
                <a:gd name="T50" fmla="*/ 0 w 1260"/>
                <a:gd name="T51" fmla="*/ 430 h 1260"/>
                <a:gd name="T52" fmla="*/ 8 w 1260"/>
                <a:gd name="T53" fmla="*/ 510 h 1260"/>
                <a:gd name="T54" fmla="*/ 28 w 1260"/>
                <a:gd name="T55" fmla="*/ 584 h 1260"/>
                <a:gd name="T56" fmla="*/ 28 w 1260"/>
                <a:gd name="T57" fmla="*/ 676 h 1260"/>
                <a:gd name="T58" fmla="*/ 8 w 1260"/>
                <a:gd name="T59" fmla="*/ 750 h 1260"/>
                <a:gd name="T60" fmla="*/ 0 w 1260"/>
                <a:gd name="T61" fmla="*/ 830 h 1260"/>
                <a:gd name="T62" fmla="*/ 2 w 1260"/>
                <a:gd name="T63" fmla="*/ 874 h 1260"/>
                <a:gd name="T64" fmla="*/ 20 w 1260"/>
                <a:gd name="T65" fmla="*/ 958 h 1260"/>
                <a:gd name="T66" fmla="*/ 52 w 1260"/>
                <a:gd name="T67" fmla="*/ 1036 h 1260"/>
                <a:gd name="T68" fmla="*/ 98 w 1260"/>
                <a:gd name="T69" fmla="*/ 1104 h 1260"/>
                <a:gd name="T70" fmla="*/ 156 w 1260"/>
                <a:gd name="T71" fmla="*/ 1162 h 1260"/>
                <a:gd name="T72" fmla="*/ 226 w 1260"/>
                <a:gd name="T73" fmla="*/ 1208 h 1260"/>
                <a:gd name="T74" fmla="*/ 302 w 1260"/>
                <a:gd name="T75" fmla="*/ 1240 h 1260"/>
                <a:gd name="T76" fmla="*/ 386 w 1260"/>
                <a:gd name="T77" fmla="*/ 1258 h 1260"/>
                <a:gd name="T78" fmla="*/ 430 w 1260"/>
                <a:gd name="T79" fmla="*/ 1260 h 1260"/>
                <a:gd name="T80" fmla="*/ 504 w 1260"/>
                <a:gd name="T81" fmla="*/ 1254 h 1260"/>
                <a:gd name="T82" fmla="*/ 576 w 1260"/>
                <a:gd name="T83" fmla="*/ 1234 h 1260"/>
                <a:gd name="T84" fmla="*/ 684 w 1260"/>
                <a:gd name="T85" fmla="*/ 1234 h 1260"/>
                <a:gd name="T86" fmla="*/ 754 w 1260"/>
                <a:gd name="T87" fmla="*/ 1254 h 1260"/>
                <a:gd name="T88" fmla="*/ 830 w 1260"/>
                <a:gd name="T89" fmla="*/ 1260 h 1260"/>
                <a:gd name="T90" fmla="*/ 874 w 1260"/>
                <a:gd name="T91" fmla="*/ 1258 h 1260"/>
                <a:gd name="T92" fmla="*/ 958 w 1260"/>
                <a:gd name="T93" fmla="*/ 1240 h 1260"/>
                <a:gd name="T94" fmla="*/ 1034 w 1260"/>
                <a:gd name="T95" fmla="*/ 1208 h 1260"/>
                <a:gd name="T96" fmla="*/ 1104 w 1260"/>
                <a:gd name="T97" fmla="*/ 1162 h 1260"/>
                <a:gd name="T98" fmla="*/ 1162 w 1260"/>
                <a:gd name="T99" fmla="*/ 1104 h 1260"/>
                <a:gd name="T100" fmla="*/ 1208 w 1260"/>
                <a:gd name="T101" fmla="*/ 1036 h 1260"/>
                <a:gd name="T102" fmla="*/ 1240 w 1260"/>
                <a:gd name="T103" fmla="*/ 958 h 1260"/>
                <a:gd name="T104" fmla="*/ 1258 w 1260"/>
                <a:gd name="T105" fmla="*/ 874 h 1260"/>
                <a:gd name="T106" fmla="*/ 1260 w 1260"/>
                <a:gd name="T107" fmla="*/ 830 h 1260"/>
                <a:gd name="T108" fmla="*/ 1252 w 1260"/>
                <a:gd name="T109" fmla="*/ 746 h 1260"/>
                <a:gd name="T110" fmla="*/ 1228 w 1260"/>
                <a:gd name="T111" fmla="*/ 66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60" h="1260">
                  <a:moveTo>
                    <a:pt x="1228" y="592"/>
                  </a:moveTo>
                  <a:lnTo>
                    <a:pt x="1228" y="592"/>
                  </a:lnTo>
                  <a:lnTo>
                    <a:pt x="1242" y="554"/>
                  </a:lnTo>
                  <a:lnTo>
                    <a:pt x="1252" y="514"/>
                  </a:lnTo>
                  <a:lnTo>
                    <a:pt x="1258" y="472"/>
                  </a:lnTo>
                  <a:lnTo>
                    <a:pt x="1260" y="430"/>
                  </a:lnTo>
                  <a:lnTo>
                    <a:pt x="1260" y="430"/>
                  </a:lnTo>
                  <a:lnTo>
                    <a:pt x="1258" y="386"/>
                  </a:lnTo>
                  <a:lnTo>
                    <a:pt x="1250" y="344"/>
                  </a:lnTo>
                  <a:lnTo>
                    <a:pt x="1240" y="302"/>
                  </a:lnTo>
                  <a:lnTo>
                    <a:pt x="1226" y="264"/>
                  </a:lnTo>
                  <a:lnTo>
                    <a:pt x="1208" y="226"/>
                  </a:lnTo>
                  <a:lnTo>
                    <a:pt x="1186" y="190"/>
                  </a:lnTo>
                  <a:lnTo>
                    <a:pt x="1162" y="158"/>
                  </a:lnTo>
                  <a:lnTo>
                    <a:pt x="1134" y="126"/>
                  </a:lnTo>
                  <a:lnTo>
                    <a:pt x="1104" y="98"/>
                  </a:lnTo>
                  <a:lnTo>
                    <a:pt x="1070" y="74"/>
                  </a:lnTo>
                  <a:lnTo>
                    <a:pt x="1034" y="52"/>
                  </a:lnTo>
                  <a:lnTo>
                    <a:pt x="998" y="34"/>
                  </a:lnTo>
                  <a:lnTo>
                    <a:pt x="958" y="20"/>
                  </a:lnTo>
                  <a:lnTo>
                    <a:pt x="916" y="10"/>
                  </a:lnTo>
                  <a:lnTo>
                    <a:pt x="874" y="2"/>
                  </a:lnTo>
                  <a:lnTo>
                    <a:pt x="830" y="0"/>
                  </a:lnTo>
                  <a:lnTo>
                    <a:pt x="830" y="0"/>
                  </a:lnTo>
                  <a:lnTo>
                    <a:pt x="792" y="2"/>
                  </a:lnTo>
                  <a:lnTo>
                    <a:pt x="756" y="8"/>
                  </a:lnTo>
                  <a:lnTo>
                    <a:pt x="720" y="16"/>
                  </a:lnTo>
                  <a:lnTo>
                    <a:pt x="684" y="26"/>
                  </a:lnTo>
                  <a:lnTo>
                    <a:pt x="576" y="26"/>
                  </a:lnTo>
                  <a:lnTo>
                    <a:pt x="576" y="26"/>
                  </a:lnTo>
                  <a:lnTo>
                    <a:pt x="540" y="16"/>
                  </a:lnTo>
                  <a:lnTo>
                    <a:pt x="504" y="8"/>
                  </a:lnTo>
                  <a:lnTo>
                    <a:pt x="468" y="2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386" y="2"/>
                  </a:lnTo>
                  <a:lnTo>
                    <a:pt x="344" y="10"/>
                  </a:lnTo>
                  <a:lnTo>
                    <a:pt x="302" y="20"/>
                  </a:lnTo>
                  <a:lnTo>
                    <a:pt x="262" y="34"/>
                  </a:lnTo>
                  <a:lnTo>
                    <a:pt x="226" y="52"/>
                  </a:lnTo>
                  <a:lnTo>
                    <a:pt x="190" y="74"/>
                  </a:lnTo>
                  <a:lnTo>
                    <a:pt x="156" y="98"/>
                  </a:lnTo>
                  <a:lnTo>
                    <a:pt x="126" y="126"/>
                  </a:lnTo>
                  <a:lnTo>
                    <a:pt x="98" y="158"/>
                  </a:lnTo>
                  <a:lnTo>
                    <a:pt x="74" y="190"/>
                  </a:lnTo>
                  <a:lnTo>
                    <a:pt x="52" y="226"/>
                  </a:lnTo>
                  <a:lnTo>
                    <a:pt x="34" y="264"/>
                  </a:lnTo>
                  <a:lnTo>
                    <a:pt x="20" y="302"/>
                  </a:lnTo>
                  <a:lnTo>
                    <a:pt x="8" y="344"/>
                  </a:lnTo>
                  <a:lnTo>
                    <a:pt x="2" y="386"/>
                  </a:lnTo>
                  <a:lnTo>
                    <a:pt x="0" y="430"/>
                  </a:lnTo>
                  <a:lnTo>
                    <a:pt x="0" y="430"/>
                  </a:lnTo>
                  <a:lnTo>
                    <a:pt x="2" y="470"/>
                  </a:lnTo>
                  <a:lnTo>
                    <a:pt x="8" y="510"/>
                  </a:lnTo>
                  <a:lnTo>
                    <a:pt x="16" y="548"/>
                  </a:lnTo>
                  <a:lnTo>
                    <a:pt x="28" y="584"/>
                  </a:lnTo>
                  <a:lnTo>
                    <a:pt x="28" y="676"/>
                  </a:lnTo>
                  <a:lnTo>
                    <a:pt x="28" y="676"/>
                  </a:lnTo>
                  <a:lnTo>
                    <a:pt x="16" y="712"/>
                  </a:lnTo>
                  <a:lnTo>
                    <a:pt x="8" y="750"/>
                  </a:lnTo>
                  <a:lnTo>
                    <a:pt x="2" y="790"/>
                  </a:lnTo>
                  <a:lnTo>
                    <a:pt x="0" y="830"/>
                  </a:lnTo>
                  <a:lnTo>
                    <a:pt x="0" y="830"/>
                  </a:lnTo>
                  <a:lnTo>
                    <a:pt x="2" y="874"/>
                  </a:lnTo>
                  <a:lnTo>
                    <a:pt x="8" y="916"/>
                  </a:lnTo>
                  <a:lnTo>
                    <a:pt x="20" y="958"/>
                  </a:lnTo>
                  <a:lnTo>
                    <a:pt x="34" y="998"/>
                  </a:lnTo>
                  <a:lnTo>
                    <a:pt x="52" y="1036"/>
                  </a:lnTo>
                  <a:lnTo>
                    <a:pt x="74" y="1070"/>
                  </a:lnTo>
                  <a:lnTo>
                    <a:pt x="98" y="1104"/>
                  </a:lnTo>
                  <a:lnTo>
                    <a:pt x="126" y="1134"/>
                  </a:lnTo>
                  <a:lnTo>
                    <a:pt x="156" y="1162"/>
                  </a:lnTo>
                  <a:lnTo>
                    <a:pt x="190" y="1186"/>
                  </a:lnTo>
                  <a:lnTo>
                    <a:pt x="226" y="1208"/>
                  </a:lnTo>
                  <a:lnTo>
                    <a:pt x="262" y="1226"/>
                  </a:lnTo>
                  <a:lnTo>
                    <a:pt x="302" y="1240"/>
                  </a:lnTo>
                  <a:lnTo>
                    <a:pt x="344" y="1252"/>
                  </a:lnTo>
                  <a:lnTo>
                    <a:pt x="386" y="1258"/>
                  </a:lnTo>
                  <a:lnTo>
                    <a:pt x="430" y="1260"/>
                  </a:lnTo>
                  <a:lnTo>
                    <a:pt x="430" y="1260"/>
                  </a:lnTo>
                  <a:lnTo>
                    <a:pt x="468" y="1258"/>
                  </a:lnTo>
                  <a:lnTo>
                    <a:pt x="504" y="1254"/>
                  </a:lnTo>
                  <a:lnTo>
                    <a:pt x="540" y="1246"/>
                  </a:lnTo>
                  <a:lnTo>
                    <a:pt x="576" y="1234"/>
                  </a:lnTo>
                  <a:lnTo>
                    <a:pt x="684" y="1234"/>
                  </a:lnTo>
                  <a:lnTo>
                    <a:pt x="684" y="1234"/>
                  </a:lnTo>
                  <a:lnTo>
                    <a:pt x="718" y="1246"/>
                  </a:lnTo>
                  <a:lnTo>
                    <a:pt x="754" y="1254"/>
                  </a:lnTo>
                  <a:lnTo>
                    <a:pt x="792" y="1258"/>
                  </a:lnTo>
                  <a:lnTo>
                    <a:pt x="830" y="1260"/>
                  </a:lnTo>
                  <a:lnTo>
                    <a:pt x="830" y="1260"/>
                  </a:lnTo>
                  <a:lnTo>
                    <a:pt x="874" y="1258"/>
                  </a:lnTo>
                  <a:lnTo>
                    <a:pt x="916" y="1252"/>
                  </a:lnTo>
                  <a:lnTo>
                    <a:pt x="958" y="1240"/>
                  </a:lnTo>
                  <a:lnTo>
                    <a:pt x="998" y="1226"/>
                  </a:lnTo>
                  <a:lnTo>
                    <a:pt x="1034" y="1208"/>
                  </a:lnTo>
                  <a:lnTo>
                    <a:pt x="1070" y="1186"/>
                  </a:lnTo>
                  <a:lnTo>
                    <a:pt x="1104" y="1162"/>
                  </a:lnTo>
                  <a:lnTo>
                    <a:pt x="1134" y="1134"/>
                  </a:lnTo>
                  <a:lnTo>
                    <a:pt x="1162" y="1104"/>
                  </a:lnTo>
                  <a:lnTo>
                    <a:pt x="1186" y="1070"/>
                  </a:lnTo>
                  <a:lnTo>
                    <a:pt x="1208" y="1036"/>
                  </a:lnTo>
                  <a:lnTo>
                    <a:pt x="1226" y="998"/>
                  </a:lnTo>
                  <a:lnTo>
                    <a:pt x="1240" y="958"/>
                  </a:lnTo>
                  <a:lnTo>
                    <a:pt x="1250" y="916"/>
                  </a:lnTo>
                  <a:lnTo>
                    <a:pt x="1258" y="874"/>
                  </a:lnTo>
                  <a:lnTo>
                    <a:pt x="1260" y="830"/>
                  </a:lnTo>
                  <a:lnTo>
                    <a:pt x="1260" y="830"/>
                  </a:lnTo>
                  <a:lnTo>
                    <a:pt x="1258" y="788"/>
                  </a:lnTo>
                  <a:lnTo>
                    <a:pt x="1252" y="746"/>
                  </a:lnTo>
                  <a:lnTo>
                    <a:pt x="1242" y="706"/>
                  </a:lnTo>
                  <a:lnTo>
                    <a:pt x="1228" y="668"/>
                  </a:lnTo>
                  <a:lnTo>
                    <a:pt x="1228" y="592"/>
                  </a:lnTo>
                  <a:close/>
                </a:path>
              </a:pathLst>
            </a:custGeom>
            <a:solidFill>
              <a:srgbClr val="FDB602">
                <a:alpha val="30000"/>
              </a:srgbClr>
            </a:solidFill>
            <a:ln w="38100" cap="flat" cmpd="sng">
              <a:solidFill>
                <a:srgbClr val="F7B60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altLang="zh-TW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軟正黑體" panose="020B0604030504040204" pitchFamily="34" charset="-120"/>
                </a:rPr>
                <a:t>Activities </a:t>
              </a:r>
            </a:p>
            <a:p>
              <a:pPr algn="ctr">
                <a:defRPr/>
              </a:pPr>
              <a:r>
                <a:rPr lang="zh-TW" altLang="en-US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軟正黑體" panose="020B0604030504040204" pitchFamily="34" charset="-120"/>
                </a:rPr>
                <a:t>活動看板</a:t>
              </a:r>
            </a:p>
          </p:txBody>
        </p:sp>
        <p:sp>
          <p:nvSpPr>
            <p:cNvPr id="19" name="Freeform 21"/>
            <p:cNvSpPr>
              <a:spLocks noChangeAspect="1"/>
            </p:cNvSpPr>
            <p:nvPr/>
          </p:nvSpPr>
          <p:spPr bwMode="auto">
            <a:xfrm>
              <a:off x="5425272" y="5146810"/>
              <a:ext cx="1113473" cy="1113473"/>
            </a:xfrm>
            <a:custGeom>
              <a:avLst/>
              <a:gdLst>
                <a:gd name="T0" fmla="*/ 1228 w 1260"/>
                <a:gd name="T1" fmla="*/ 592 h 1260"/>
                <a:gd name="T2" fmla="*/ 1252 w 1260"/>
                <a:gd name="T3" fmla="*/ 514 h 1260"/>
                <a:gd name="T4" fmla="*/ 1260 w 1260"/>
                <a:gd name="T5" fmla="*/ 430 h 1260"/>
                <a:gd name="T6" fmla="*/ 1258 w 1260"/>
                <a:gd name="T7" fmla="*/ 386 h 1260"/>
                <a:gd name="T8" fmla="*/ 1240 w 1260"/>
                <a:gd name="T9" fmla="*/ 302 h 1260"/>
                <a:gd name="T10" fmla="*/ 1208 w 1260"/>
                <a:gd name="T11" fmla="*/ 226 h 1260"/>
                <a:gd name="T12" fmla="*/ 1162 w 1260"/>
                <a:gd name="T13" fmla="*/ 158 h 1260"/>
                <a:gd name="T14" fmla="*/ 1104 w 1260"/>
                <a:gd name="T15" fmla="*/ 98 h 1260"/>
                <a:gd name="T16" fmla="*/ 1034 w 1260"/>
                <a:gd name="T17" fmla="*/ 52 h 1260"/>
                <a:gd name="T18" fmla="*/ 958 w 1260"/>
                <a:gd name="T19" fmla="*/ 20 h 1260"/>
                <a:gd name="T20" fmla="*/ 874 w 1260"/>
                <a:gd name="T21" fmla="*/ 2 h 1260"/>
                <a:gd name="T22" fmla="*/ 830 w 1260"/>
                <a:gd name="T23" fmla="*/ 0 h 1260"/>
                <a:gd name="T24" fmla="*/ 756 w 1260"/>
                <a:gd name="T25" fmla="*/ 8 h 1260"/>
                <a:gd name="T26" fmla="*/ 684 w 1260"/>
                <a:gd name="T27" fmla="*/ 26 h 1260"/>
                <a:gd name="T28" fmla="*/ 576 w 1260"/>
                <a:gd name="T29" fmla="*/ 26 h 1260"/>
                <a:gd name="T30" fmla="*/ 504 w 1260"/>
                <a:gd name="T31" fmla="*/ 8 h 1260"/>
                <a:gd name="T32" fmla="*/ 430 w 1260"/>
                <a:gd name="T33" fmla="*/ 0 h 1260"/>
                <a:gd name="T34" fmla="*/ 386 w 1260"/>
                <a:gd name="T35" fmla="*/ 2 h 1260"/>
                <a:gd name="T36" fmla="*/ 302 w 1260"/>
                <a:gd name="T37" fmla="*/ 20 h 1260"/>
                <a:gd name="T38" fmla="*/ 226 w 1260"/>
                <a:gd name="T39" fmla="*/ 52 h 1260"/>
                <a:gd name="T40" fmla="*/ 156 w 1260"/>
                <a:gd name="T41" fmla="*/ 98 h 1260"/>
                <a:gd name="T42" fmla="*/ 98 w 1260"/>
                <a:gd name="T43" fmla="*/ 158 h 1260"/>
                <a:gd name="T44" fmla="*/ 52 w 1260"/>
                <a:gd name="T45" fmla="*/ 226 h 1260"/>
                <a:gd name="T46" fmla="*/ 20 w 1260"/>
                <a:gd name="T47" fmla="*/ 302 h 1260"/>
                <a:gd name="T48" fmla="*/ 2 w 1260"/>
                <a:gd name="T49" fmla="*/ 386 h 1260"/>
                <a:gd name="T50" fmla="*/ 0 w 1260"/>
                <a:gd name="T51" fmla="*/ 430 h 1260"/>
                <a:gd name="T52" fmla="*/ 8 w 1260"/>
                <a:gd name="T53" fmla="*/ 510 h 1260"/>
                <a:gd name="T54" fmla="*/ 28 w 1260"/>
                <a:gd name="T55" fmla="*/ 584 h 1260"/>
                <a:gd name="T56" fmla="*/ 28 w 1260"/>
                <a:gd name="T57" fmla="*/ 676 h 1260"/>
                <a:gd name="T58" fmla="*/ 8 w 1260"/>
                <a:gd name="T59" fmla="*/ 750 h 1260"/>
                <a:gd name="T60" fmla="*/ 0 w 1260"/>
                <a:gd name="T61" fmla="*/ 830 h 1260"/>
                <a:gd name="T62" fmla="*/ 2 w 1260"/>
                <a:gd name="T63" fmla="*/ 874 h 1260"/>
                <a:gd name="T64" fmla="*/ 20 w 1260"/>
                <a:gd name="T65" fmla="*/ 958 h 1260"/>
                <a:gd name="T66" fmla="*/ 52 w 1260"/>
                <a:gd name="T67" fmla="*/ 1036 h 1260"/>
                <a:gd name="T68" fmla="*/ 98 w 1260"/>
                <a:gd name="T69" fmla="*/ 1104 h 1260"/>
                <a:gd name="T70" fmla="*/ 156 w 1260"/>
                <a:gd name="T71" fmla="*/ 1162 h 1260"/>
                <a:gd name="T72" fmla="*/ 226 w 1260"/>
                <a:gd name="T73" fmla="*/ 1208 h 1260"/>
                <a:gd name="T74" fmla="*/ 302 w 1260"/>
                <a:gd name="T75" fmla="*/ 1240 h 1260"/>
                <a:gd name="T76" fmla="*/ 386 w 1260"/>
                <a:gd name="T77" fmla="*/ 1258 h 1260"/>
                <a:gd name="T78" fmla="*/ 430 w 1260"/>
                <a:gd name="T79" fmla="*/ 1260 h 1260"/>
                <a:gd name="T80" fmla="*/ 504 w 1260"/>
                <a:gd name="T81" fmla="*/ 1254 h 1260"/>
                <a:gd name="T82" fmla="*/ 576 w 1260"/>
                <a:gd name="T83" fmla="*/ 1234 h 1260"/>
                <a:gd name="T84" fmla="*/ 684 w 1260"/>
                <a:gd name="T85" fmla="*/ 1234 h 1260"/>
                <a:gd name="T86" fmla="*/ 754 w 1260"/>
                <a:gd name="T87" fmla="*/ 1254 h 1260"/>
                <a:gd name="T88" fmla="*/ 830 w 1260"/>
                <a:gd name="T89" fmla="*/ 1260 h 1260"/>
                <a:gd name="T90" fmla="*/ 874 w 1260"/>
                <a:gd name="T91" fmla="*/ 1258 h 1260"/>
                <a:gd name="T92" fmla="*/ 958 w 1260"/>
                <a:gd name="T93" fmla="*/ 1240 h 1260"/>
                <a:gd name="T94" fmla="*/ 1034 w 1260"/>
                <a:gd name="T95" fmla="*/ 1208 h 1260"/>
                <a:gd name="T96" fmla="*/ 1104 w 1260"/>
                <a:gd name="T97" fmla="*/ 1162 h 1260"/>
                <a:gd name="T98" fmla="*/ 1162 w 1260"/>
                <a:gd name="T99" fmla="*/ 1104 h 1260"/>
                <a:gd name="T100" fmla="*/ 1208 w 1260"/>
                <a:gd name="T101" fmla="*/ 1036 h 1260"/>
                <a:gd name="T102" fmla="*/ 1240 w 1260"/>
                <a:gd name="T103" fmla="*/ 958 h 1260"/>
                <a:gd name="T104" fmla="*/ 1258 w 1260"/>
                <a:gd name="T105" fmla="*/ 874 h 1260"/>
                <a:gd name="T106" fmla="*/ 1260 w 1260"/>
                <a:gd name="T107" fmla="*/ 830 h 1260"/>
                <a:gd name="T108" fmla="*/ 1252 w 1260"/>
                <a:gd name="T109" fmla="*/ 746 h 1260"/>
                <a:gd name="T110" fmla="*/ 1228 w 1260"/>
                <a:gd name="T111" fmla="*/ 66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60" h="1260">
                  <a:moveTo>
                    <a:pt x="1228" y="592"/>
                  </a:moveTo>
                  <a:lnTo>
                    <a:pt x="1228" y="592"/>
                  </a:lnTo>
                  <a:lnTo>
                    <a:pt x="1242" y="554"/>
                  </a:lnTo>
                  <a:lnTo>
                    <a:pt x="1252" y="514"/>
                  </a:lnTo>
                  <a:lnTo>
                    <a:pt x="1258" y="472"/>
                  </a:lnTo>
                  <a:lnTo>
                    <a:pt x="1260" y="430"/>
                  </a:lnTo>
                  <a:lnTo>
                    <a:pt x="1260" y="430"/>
                  </a:lnTo>
                  <a:lnTo>
                    <a:pt x="1258" y="386"/>
                  </a:lnTo>
                  <a:lnTo>
                    <a:pt x="1250" y="344"/>
                  </a:lnTo>
                  <a:lnTo>
                    <a:pt x="1240" y="302"/>
                  </a:lnTo>
                  <a:lnTo>
                    <a:pt x="1226" y="264"/>
                  </a:lnTo>
                  <a:lnTo>
                    <a:pt x="1208" y="226"/>
                  </a:lnTo>
                  <a:lnTo>
                    <a:pt x="1186" y="190"/>
                  </a:lnTo>
                  <a:lnTo>
                    <a:pt x="1162" y="158"/>
                  </a:lnTo>
                  <a:lnTo>
                    <a:pt x="1134" y="126"/>
                  </a:lnTo>
                  <a:lnTo>
                    <a:pt x="1104" y="98"/>
                  </a:lnTo>
                  <a:lnTo>
                    <a:pt x="1070" y="74"/>
                  </a:lnTo>
                  <a:lnTo>
                    <a:pt x="1034" y="52"/>
                  </a:lnTo>
                  <a:lnTo>
                    <a:pt x="998" y="34"/>
                  </a:lnTo>
                  <a:lnTo>
                    <a:pt x="958" y="20"/>
                  </a:lnTo>
                  <a:lnTo>
                    <a:pt x="916" y="10"/>
                  </a:lnTo>
                  <a:lnTo>
                    <a:pt x="874" y="2"/>
                  </a:lnTo>
                  <a:lnTo>
                    <a:pt x="830" y="0"/>
                  </a:lnTo>
                  <a:lnTo>
                    <a:pt x="830" y="0"/>
                  </a:lnTo>
                  <a:lnTo>
                    <a:pt x="792" y="2"/>
                  </a:lnTo>
                  <a:lnTo>
                    <a:pt x="756" y="8"/>
                  </a:lnTo>
                  <a:lnTo>
                    <a:pt x="720" y="16"/>
                  </a:lnTo>
                  <a:lnTo>
                    <a:pt x="684" y="26"/>
                  </a:lnTo>
                  <a:lnTo>
                    <a:pt x="576" y="26"/>
                  </a:lnTo>
                  <a:lnTo>
                    <a:pt x="576" y="26"/>
                  </a:lnTo>
                  <a:lnTo>
                    <a:pt x="540" y="16"/>
                  </a:lnTo>
                  <a:lnTo>
                    <a:pt x="504" y="8"/>
                  </a:lnTo>
                  <a:lnTo>
                    <a:pt x="468" y="2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386" y="2"/>
                  </a:lnTo>
                  <a:lnTo>
                    <a:pt x="344" y="10"/>
                  </a:lnTo>
                  <a:lnTo>
                    <a:pt x="302" y="20"/>
                  </a:lnTo>
                  <a:lnTo>
                    <a:pt x="262" y="34"/>
                  </a:lnTo>
                  <a:lnTo>
                    <a:pt x="226" y="52"/>
                  </a:lnTo>
                  <a:lnTo>
                    <a:pt x="190" y="74"/>
                  </a:lnTo>
                  <a:lnTo>
                    <a:pt x="156" y="98"/>
                  </a:lnTo>
                  <a:lnTo>
                    <a:pt x="126" y="126"/>
                  </a:lnTo>
                  <a:lnTo>
                    <a:pt x="98" y="158"/>
                  </a:lnTo>
                  <a:lnTo>
                    <a:pt x="74" y="190"/>
                  </a:lnTo>
                  <a:lnTo>
                    <a:pt x="52" y="226"/>
                  </a:lnTo>
                  <a:lnTo>
                    <a:pt x="34" y="264"/>
                  </a:lnTo>
                  <a:lnTo>
                    <a:pt x="20" y="302"/>
                  </a:lnTo>
                  <a:lnTo>
                    <a:pt x="8" y="344"/>
                  </a:lnTo>
                  <a:lnTo>
                    <a:pt x="2" y="386"/>
                  </a:lnTo>
                  <a:lnTo>
                    <a:pt x="0" y="430"/>
                  </a:lnTo>
                  <a:lnTo>
                    <a:pt x="0" y="430"/>
                  </a:lnTo>
                  <a:lnTo>
                    <a:pt x="2" y="470"/>
                  </a:lnTo>
                  <a:lnTo>
                    <a:pt x="8" y="510"/>
                  </a:lnTo>
                  <a:lnTo>
                    <a:pt x="16" y="548"/>
                  </a:lnTo>
                  <a:lnTo>
                    <a:pt x="28" y="584"/>
                  </a:lnTo>
                  <a:lnTo>
                    <a:pt x="28" y="676"/>
                  </a:lnTo>
                  <a:lnTo>
                    <a:pt x="28" y="676"/>
                  </a:lnTo>
                  <a:lnTo>
                    <a:pt x="16" y="712"/>
                  </a:lnTo>
                  <a:lnTo>
                    <a:pt x="8" y="750"/>
                  </a:lnTo>
                  <a:lnTo>
                    <a:pt x="2" y="790"/>
                  </a:lnTo>
                  <a:lnTo>
                    <a:pt x="0" y="830"/>
                  </a:lnTo>
                  <a:lnTo>
                    <a:pt x="0" y="830"/>
                  </a:lnTo>
                  <a:lnTo>
                    <a:pt x="2" y="874"/>
                  </a:lnTo>
                  <a:lnTo>
                    <a:pt x="8" y="916"/>
                  </a:lnTo>
                  <a:lnTo>
                    <a:pt x="20" y="958"/>
                  </a:lnTo>
                  <a:lnTo>
                    <a:pt x="34" y="998"/>
                  </a:lnTo>
                  <a:lnTo>
                    <a:pt x="52" y="1036"/>
                  </a:lnTo>
                  <a:lnTo>
                    <a:pt x="74" y="1070"/>
                  </a:lnTo>
                  <a:lnTo>
                    <a:pt x="98" y="1104"/>
                  </a:lnTo>
                  <a:lnTo>
                    <a:pt x="126" y="1134"/>
                  </a:lnTo>
                  <a:lnTo>
                    <a:pt x="156" y="1162"/>
                  </a:lnTo>
                  <a:lnTo>
                    <a:pt x="190" y="1186"/>
                  </a:lnTo>
                  <a:lnTo>
                    <a:pt x="226" y="1208"/>
                  </a:lnTo>
                  <a:lnTo>
                    <a:pt x="262" y="1226"/>
                  </a:lnTo>
                  <a:lnTo>
                    <a:pt x="302" y="1240"/>
                  </a:lnTo>
                  <a:lnTo>
                    <a:pt x="344" y="1252"/>
                  </a:lnTo>
                  <a:lnTo>
                    <a:pt x="386" y="1258"/>
                  </a:lnTo>
                  <a:lnTo>
                    <a:pt x="430" y="1260"/>
                  </a:lnTo>
                  <a:lnTo>
                    <a:pt x="430" y="1260"/>
                  </a:lnTo>
                  <a:lnTo>
                    <a:pt x="468" y="1258"/>
                  </a:lnTo>
                  <a:lnTo>
                    <a:pt x="504" y="1254"/>
                  </a:lnTo>
                  <a:lnTo>
                    <a:pt x="540" y="1246"/>
                  </a:lnTo>
                  <a:lnTo>
                    <a:pt x="576" y="1234"/>
                  </a:lnTo>
                  <a:lnTo>
                    <a:pt x="684" y="1234"/>
                  </a:lnTo>
                  <a:lnTo>
                    <a:pt x="684" y="1234"/>
                  </a:lnTo>
                  <a:lnTo>
                    <a:pt x="718" y="1246"/>
                  </a:lnTo>
                  <a:lnTo>
                    <a:pt x="754" y="1254"/>
                  </a:lnTo>
                  <a:lnTo>
                    <a:pt x="792" y="1258"/>
                  </a:lnTo>
                  <a:lnTo>
                    <a:pt x="830" y="1260"/>
                  </a:lnTo>
                  <a:lnTo>
                    <a:pt x="830" y="1260"/>
                  </a:lnTo>
                  <a:lnTo>
                    <a:pt x="874" y="1258"/>
                  </a:lnTo>
                  <a:lnTo>
                    <a:pt x="916" y="1252"/>
                  </a:lnTo>
                  <a:lnTo>
                    <a:pt x="958" y="1240"/>
                  </a:lnTo>
                  <a:lnTo>
                    <a:pt x="998" y="1226"/>
                  </a:lnTo>
                  <a:lnTo>
                    <a:pt x="1034" y="1208"/>
                  </a:lnTo>
                  <a:lnTo>
                    <a:pt x="1070" y="1186"/>
                  </a:lnTo>
                  <a:lnTo>
                    <a:pt x="1104" y="1162"/>
                  </a:lnTo>
                  <a:lnTo>
                    <a:pt x="1134" y="1134"/>
                  </a:lnTo>
                  <a:lnTo>
                    <a:pt x="1162" y="1104"/>
                  </a:lnTo>
                  <a:lnTo>
                    <a:pt x="1186" y="1070"/>
                  </a:lnTo>
                  <a:lnTo>
                    <a:pt x="1208" y="1036"/>
                  </a:lnTo>
                  <a:lnTo>
                    <a:pt x="1226" y="998"/>
                  </a:lnTo>
                  <a:lnTo>
                    <a:pt x="1240" y="958"/>
                  </a:lnTo>
                  <a:lnTo>
                    <a:pt x="1250" y="916"/>
                  </a:lnTo>
                  <a:lnTo>
                    <a:pt x="1258" y="874"/>
                  </a:lnTo>
                  <a:lnTo>
                    <a:pt x="1260" y="830"/>
                  </a:lnTo>
                  <a:lnTo>
                    <a:pt x="1260" y="830"/>
                  </a:lnTo>
                  <a:lnTo>
                    <a:pt x="1258" y="788"/>
                  </a:lnTo>
                  <a:lnTo>
                    <a:pt x="1252" y="746"/>
                  </a:lnTo>
                  <a:lnTo>
                    <a:pt x="1242" y="706"/>
                  </a:lnTo>
                  <a:lnTo>
                    <a:pt x="1228" y="668"/>
                  </a:lnTo>
                  <a:lnTo>
                    <a:pt x="1228" y="592"/>
                  </a:lnTo>
                  <a:close/>
                </a:path>
              </a:pathLst>
            </a:custGeom>
            <a:solidFill>
              <a:srgbClr val="FDB602">
                <a:alpha val="30000"/>
              </a:srgbClr>
            </a:solidFill>
            <a:ln w="38100" cap="flat" cmpd="sng">
              <a:solidFill>
                <a:srgbClr val="F7B60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altLang="zh-TW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軟正黑體" panose="020B0604030504040204" pitchFamily="34" charset="-120"/>
                </a:rPr>
                <a:t>Social network</a:t>
              </a:r>
            </a:p>
            <a:p>
              <a:pPr algn="ctr">
                <a:defRPr/>
              </a:pPr>
              <a:r>
                <a:rPr lang="zh-TW" altLang="en-US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軟正黑體" panose="020B0604030504040204" pitchFamily="34" charset="-120"/>
                </a:rPr>
                <a:t>創業社群</a:t>
              </a:r>
            </a:p>
          </p:txBody>
        </p:sp>
        <p:sp>
          <p:nvSpPr>
            <p:cNvPr id="20" name="Freeform 21"/>
            <p:cNvSpPr>
              <a:spLocks noChangeAspect="1"/>
            </p:cNvSpPr>
            <p:nvPr/>
          </p:nvSpPr>
          <p:spPr bwMode="auto">
            <a:xfrm>
              <a:off x="7711041" y="5105958"/>
              <a:ext cx="1113473" cy="1113473"/>
            </a:xfrm>
            <a:custGeom>
              <a:avLst/>
              <a:gdLst>
                <a:gd name="T0" fmla="*/ 1228 w 1260"/>
                <a:gd name="T1" fmla="*/ 592 h 1260"/>
                <a:gd name="T2" fmla="*/ 1252 w 1260"/>
                <a:gd name="T3" fmla="*/ 514 h 1260"/>
                <a:gd name="T4" fmla="*/ 1260 w 1260"/>
                <a:gd name="T5" fmla="*/ 430 h 1260"/>
                <a:gd name="T6" fmla="*/ 1258 w 1260"/>
                <a:gd name="T7" fmla="*/ 386 h 1260"/>
                <a:gd name="T8" fmla="*/ 1240 w 1260"/>
                <a:gd name="T9" fmla="*/ 302 h 1260"/>
                <a:gd name="T10" fmla="*/ 1208 w 1260"/>
                <a:gd name="T11" fmla="*/ 226 h 1260"/>
                <a:gd name="T12" fmla="*/ 1162 w 1260"/>
                <a:gd name="T13" fmla="*/ 158 h 1260"/>
                <a:gd name="T14" fmla="*/ 1104 w 1260"/>
                <a:gd name="T15" fmla="*/ 98 h 1260"/>
                <a:gd name="T16" fmla="*/ 1034 w 1260"/>
                <a:gd name="T17" fmla="*/ 52 h 1260"/>
                <a:gd name="T18" fmla="*/ 958 w 1260"/>
                <a:gd name="T19" fmla="*/ 20 h 1260"/>
                <a:gd name="T20" fmla="*/ 874 w 1260"/>
                <a:gd name="T21" fmla="*/ 2 h 1260"/>
                <a:gd name="T22" fmla="*/ 830 w 1260"/>
                <a:gd name="T23" fmla="*/ 0 h 1260"/>
                <a:gd name="T24" fmla="*/ 756 w 1260"/>
                <a:gd name="T25" fmla="*/ 8 h 1260"/>
                <a:gd name="T26" fmla="*/ 684 w 1260"/>
                <a:gd name="T27" fmla="*/ 26 h 1260"/>
                <a:gd name="T28" fmla="*/ 576 w 1260"/>
                <a:gd name="T29" fmla="*/ 26 h 1260"/>
                <a:gd name="T30" fmla="*/ 504 w 1260"/>
                <a:gd name="T31" fmla="*/ 8 h 1260"/>
                <a:gd name="T32" fmla="*/ 430 w 1260"/>
                <a:gd name="T33" fmla="*/ 0 h 1260"/>
                <a:gd name="T34" fmla="*/ 386 w 1260"/>
                <a:gd name="T35" fmla="*/ 2 h 1260"/>
                <a:gd name="T36" fmla="*/ 302 w 1260"/>
                <a:gd name="T37" fmla="*/ 20 h 1260"/>
                <a:gd name="T38" fmla="*/ 226 w 1260"/>
                <a:gd name="T39" fmla="*/ 52 h 1260"/>
                <a:gd name="T40" fmla="*/ 156 w 1260"/>
                <a:gd name="T41" fmla="*/ 98 h 1260"/>
                <a:gd name="T42" fmla="*/ 98 w 1260"/>
                <a:gd name="T43" fmla="*/ 158 h 1260"/>
                <a:gd name="T44" fmla="*/ 52 w 1260"/>
                <a:gd name="T45" fmla="*/ 226 h 1260"/>
                <a:gd name="T46" fmla="*/ 20 w 1260"/>
                <a:gd name="T47" fmla="*/ 302 h 1260"/>
                <a:gd name="T48" fmla="*/ 2 w 1260"/>
                <a:gd name="T49" fmla="*/ 386 h 1260"/>
                <a:gd name="T50" fmla="*/ 0 w 1260"/>
                <a:gd name="T51" fmla="*/ 430 h 1260"/>
                <a:gd name="T52" fmla="*/ 8 w 1260"/>
                <a:gd name="T53" fmla="*/ 510 h 1260"/>
                <a:gd name="T54" fmla="*/ 28 w 1260"/>
                <a:gd name="T55" fmla="*/ 584 h 1260"/>
                <a:gd name="T56" fmla="*/ 28 w 1260"/>
                <a:gd name="T57" fmla="*/ 676 h 1260"/>
                <a:gd name="T58" fmla="*/ 8 w 1260"/>
                <a:gd name="T59" fmla="*/ 750 h 1260"/>
                <a:gd name="T60" fmla="*/ 0 w 1260"/>
                <a:gd name="T61" fmla="*/ 830 h 1260"/>
                <a:gd name="T62" fmla="*/ 2 w 1260"/>
                <a:gd name="T63" fmla="*/ 874 h 1260"/>
                <a:gd name="T64" fmla="*/ 20 w 1260"/>
                <a:gd name="T65" fmla="*/ 958 h 1260"/>
                <a:gd name="T66" fmla="*/ 52 w 1260"/>
                <a:gd name="T67" fmla="*/ 1036 h 1260"/>
                <a:gd name="T68" fmla="*/ 98 w 1260"/>
                <a:gd name="T69" fmla="*/ 1104 h 1260"/>
                <a:gd name="T70" fmla="*/ 156 w 1260"/>
                <a:gd name="T71" fmla="*/ 1162 h 1260"/>
                <a:gd name="T72" fmla="*/ 226 w 1260"/>
                <a:gd name="T73" fmla="*/ 1208 h 1260"/>
                <a:gd name="T74" fmla="*/ 302 w 1260"/>
                <a:gd name="T75" fmla="*/ 1240 h 1260"/>
                <a:gd name="T76" fmla="*/ 386 w 1260"/>
                <a:gd name="T77" fmla="*/ 1258 h 1260"/>
                <a:gd name="T78" fmla="*/ 430 w 1260"/>
                <a:gd name="T79" fmla="*/ 1260 h 1260"/>
                <a:gd name="T80" fmla="*/ 504 w 1260"/>
                <a:gd name="T81" fmla="*/ 1254 h 1260"/>
                <a:gd name="T82" fmla="*/ 576 w 1260"/>
                <a:gd name="T83" fmla="*/ 1234 h 1260"/>
                <a:gd name="T84" fmla="*/ 684 w 1260"/>
                <a:gd name="T85" fmla="*/ 1234 h 1260"/>
                <a:gd name="T86" fmla="*/ 754 w 1260"/>
                <a:gd name="T87" fmla="*/ 1254 h 1260"/>
                <a:gd name="T88" fmla="*/ 830 w 1260"/>
                <a:gd name="T89" fmla="*/ 1260 h 1260"/>
                <a:gd name="T90" fmla="*/ 874 w 1260"/>
                <a:gd name="T91" fmla="*/ 1258 h 1260"/>
                <a:gd name="T92" fmla="*/ 958 w 1260"/>
                <a:gd name="T93" fmla="*/ 1240 h 1260"/>
                <a:gd name="T94" fmla="*/ 1034 w 1260"/>
                <a:gd name="T95" fmla="*/ 1208 h 1260"/>
                <a:gd name="T96" fmla="*/ 1104 w 1260"/>
                <a:gd name="T97" fmla="*/ 1162 h 1260"/>
                <a:gd name="T98" fmla="*/ 1162 w 1260"/>
                <a:gd name="T99" fmla="*/ 1104 h 1260"/>
                <a:gd name="T100" fmla="*/ 1208 w 1260"/>
                <a:gd name="T101" fmla="*/ 1036 h 1260"/>
                <a:gd name="T102" fmla="*/ 1240 w 1260"/>
                <a:gd name="T103" fmla="*/ 958 h 1260"/>
                <a:gd name="T104" fmla="*/ 1258 w 1260"/>
                <a:gd name="T105" fmla="*/ 874 h 1260"/>
                <a:gd name="T106" fmla="*/ 1260 w 1260"/>
                <a:gd name="T107" fmla="*/ 830 h 1260"/>
                <a:gd name="T108" fmla="*/ 1252 w 1260"/>
                <a:gd name="T109" fmla="*/ 746 h 1260"/>
                <a:gd name="T110" fmla="*/ 1228 w 1260"/>
                <a:gd name="T111" fmla="*/ 66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60" h="1260">
                  <a:moveTo>
                    <a:pt x="1228" y="592"/>
                  </a:moveTo>
                  <a:lnTo>
                    <a:pt x="1228" y="592"/>
                  </a:lnTo>
                  <a:lnTo>
                    <a:pt x="1242" y="554"/>
                  </a:lnTo>
                  <a:lnTo>
                    <a:pt x="1252" y="514"/>
                  </a:lnTo>
                  <a:lnTo>
                    <a:pt x="1258" y="472"/>
                  </a:lnTo>
                  <a:lnTo>
                    <a:pt x="1260" y="430"/>
                  </a:lnTo>
                  <a:lnTo>
                    <a:pt x="1260" y="430"/>
                  </a:lnTo>
                  <a:lnTo>
                    <a:pt x="1258" y="386"/>
                  </a:lnTo>
                  <a:lnTo>
                    <a:pt x="1250" y="344"/>
                  </a:lnTo>
                  <a:lnTo>
                    <a:pt x="1240" y="302"/>
                  </a:lnTo>
                  <a:lnTo>
                    <a:pt x="1226" y="264"/>
                  </a:lnTo>
                  <a:lnTo>
                    <a:pt x="1208" y="226"/>
                  </a:lnTo>
                  <a:lnTo>
                    <a:pt x="1186" y="190"/>
                  </a:lnTo>
                  <a:lnTo>
                    <a:pt x="1162" y="158"/>
                  </a:lnTo>
                  <a:lnTo>
                    <a:pt x="1134" y="126"/>
                  </a:lnTo>
                  <a:lnTo>
                    <a:pt x="1104" y="98"/>
                  </a:lnTo>
                  <a:lnTo>
                    <a:pt x="1070" y="74"/>
                  </a:lnTo>
                  <a:lnTo>
                    <a:pt x="1034" y="52"/>
                  </a:lnTo>
                  <a:lnTo>
                    <a:pt x="998" y="34"/>
                  </a:lnTo>
                  <a:lnTo>
                    <a:pt x="958" y="20"/>
                  </a:lnTo>
                  <a:lnTo>
                    <a:pt x="916" y="10"/>
                  </a:lnTo>
                  <a:lnTo>
                    <a:pt x="874" y="2"/>
                  </a:lnTo>
                  <a:lnTo>
                    <a:pt x="830" y="0"/>
                  </a:lnTo>
                  <a:lnTo>
                    <a:pt x="830" y="0"/>
                  </a:lnTo>
                  <a:lnTo>
                    <a:pt x="792" y="2"/>
                  </a:lnTo>
                  <a:lnTo>
                    <a:pt x="756" y="8"/>
                  </a:lnTo>
                  <a:lnTo>
                    <a:pt x="720" y="16"/>
                  </a:lnTo>
                  <a:lnTo>
                    <a:pt x="684" y="26"/>
                  </a:lnTo>
                  <a:lnTo>
                    <a:pt x="576" y="26"/>
                  </a:lnTo>
                  <a:lnTo>
                    <a:pt x="576" y="26"/>
                  </a:lnTo>
                  <a:lnTo>
                    <a:pt x="540" y="16"/>
                  </a:lnTo>
                  <a:lnTo>
                    <a:pt x="504" y="8"/>
                  </a:lnTo>
                  <a:lnTo>
                    <a:pt x="468" y="2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386" y="2"/>
                  </a:lnTo>
                  <a:lnTo>
                    <a:pt x="344" y="10"/>
                  </a:lnTo>
                  <a:lnTo>
                    <a:pt x="302" y="20"/>
                  </a:lnTo>
                  <a:lnTo>
                    <a:pt x="262" y="34"/>
                  </a:lnTo>
                  <a:lnTo>
                    <a:pt x="226" y="52"/>
                  </a:lnTo>
                  <a:lnTo>
                    <a:pt x="190" y="74"/>
                  </a:lnTo>
                  <a:lnTo>
                    <a:pt x="156" y="98"/>
                  </a:lnTo>
                  <a:lnTo>
                    <a:pt x="126" y="126"/>
                  </a:lnTo>
                  <a:lnTo>
                    <a:pt x="98" y="158"/>
                  </a:lnTo>
                  <a:lnTo>
                    <a:pt x="74" y="190"/>
                  </a:lnTo>
                  <a:lnTo>
                    <a:pt x="52" y="226"/>
                  </a:lnTo>
                  <a:lnTo>
                    <a:pt x="34" y="264"/>
                  </a:lnTo>
                  <a:lnTo>
                    <a:pt x="20" y="302"/>
                  </a:lnTo>
                  <a:lnTo>
                    <a:pt x="8" y="344"/>
                  </a:lnTo>
                  <a:lnTo>
                    <a:pt x="2" y="386"/>
                  </a:lnTo>
                  <a:lnTo>
                    <a:pt x="0" y="430"/>
                  </a:lnTo>
                  <a:lnTo>
                    <a:pt x="0" y="430"/>
                  </a:lnTo>
                  <a:lnTo>
                    <a:pt x="2" y="470"/>
                  </a:lnTo>
                  <a:lnTo>
                    <a:pt x="8" y="510"/>
                  </a:lnTo>
                  <a:lnTo>
                    <a:pt x="16" y="548"/>
                  </a:lnTo>
                  <a:lnTo>
                    <a:pt x="28" y="584"/>
                  </a:lnTo>
                  <a:lnTo>
                    <a:pt x="28" y="676"/>
                  </a:lnTo>
                  <a:lnTo>
                    <a:pt x="28" y="676"/>
                  </a:lnTo>
                  <a:lnTo>
                    <a:pt x="16" y="712"/>
                  </a:lnTo>
                  <a:lnTo>
                    <a:pt x="8" y="750"/>
                  </a:lnTo>
                  <a:lnTo>
                    <a:pt x="2" y="790"/>
                  </a:lnTo>
                  <a:lnTo>
                    <a:pt x="0" y="830"/>
                  </a:lnTo>
                  <a:lnTo>
                    <a:pt x="0" y="830"/>
                  </a:lnTo>
                  <a:lnTo>
                    <a:pt x="2" y="874"/>
                  </a:lnTo>
                  <a:lnTo>
                    <a:pt x="8" y="916"/>
                  </a:lnTo>
                  <a:lnTo>
                    <a:pt x="20" y="958"/>
                  </a:lnTo>
                  <a:lnTo>
                    <a:pt x="34" y="998"/>
                  </a:lnTo>
                  <a:lnTo>
                    <a:pt x="52" y="1036"/>
                  </a:lnTo>
                  <a:lnTo>
                    <a:pt x="74" y="1070"/>
                  </a:lnTo>
                  <a:lnTo>
                    <a:pt x="98" y="1104"/>
                  </a:lnTo>
                  <a:lnTo>
                    <a:pt x="126" y="1134"/>
                  </a:lnTo>
                  <a:lnTo>
                    <a:pt x="156" y="1162"/>
                  </a:lnTo>
                  <a:lnTo>
                    <a:pt x="190" y="1186"/>
                  </a:lnTo>
                  <a:lnTo>
                    <a:pt x="226" y="1208"/>
                  </a:lnTo>
                  <a:lnTo>
                    <a:pt x="262" y="1226"/>
                  </a:lnTo>
                  <a:lnTo>
                    <a:pt x="302" y="1240"/>
                  </a:lnTo>
                  <a:lnTo>
                    <a:pt x="344" y="1252"/>
                  </a:lnTo>
                  <a:lnTo>
                    <a:pt x="386" y="1258"/>
                  </a:lnTo>
                  <a:lnTo>
                    <a:pt x="430" y="1260"/>
                  </a:lnTo>
                  <a:lnTo>
                    <a:pt x="430" y="1260"/>
                  </a:lnTo>
                  <a:lnTo>
                    <a:pt x="468" y="1258"/>
                  </a:lnTo>
                  <a:lnTo>
                    <a:pt x="504" y="1254"/>
                  </a:lnTo>
                  <a:lnTo>
                    <a:pt x="540" y="1246"/>
                  </a:lnTo>
                  <a:lnTo>
                    <a:pt x="576" y="1234"/>
                  </a:lnTo>
                  <a:lnTo>
                    <a:pt x="684" y="1234"/>
                  </a:lnTo>
                  <a:lnTo>
                    <a:pt x="684" y="1234"/>
                  </a:lnTo>
                  <a:lnTo>
                    <a:pt x="718" y="1246"/>
                  </a:lnTo>
                  <a:lnTo>
                    <a:pt x="754" y="1254"/>
                  </a:lnTo>
                  <a:lnTo>
                    <a:pt x="792" y="1258"/>
                  </a:lnTo>
                  <a:lnTo>
                    <a:pt x="830" y="1260"/>
                  </a:lnTo>
                  <a:lnTo>
                    <a:pt x="830" y="1260"/>
                  </a:lnTo>
                  <a:lnTo>
                    <a:pt x="874" y="1258"/>
                  </a:lnTo>
                  <a:lnTo>
                    <a:pt x="916" y="1252"/>
                  </a:lnTo>
                  <a:lnTo>
                    <a:pt x="958" y="1240"/>
                  </a:lnTo>
                  <a:lnTo>
                    <a:pt x="998" y="1226"/>
                  </a:lnTo>
                  <a:lnTo>
                    <a:pt x="1034" y="1208"/>
                  </a:lnTo>
                  <a:lnTo>
                    <a:pt x="1070" y="1186"/>
                  </a:lnTo>
                  <a:lnTo>
                    <a:pt x="1104" y="1162"/>
                  </a:lnTo>
                  <a:lnTo>
                    <a:pt x="1134" y="1134"/>
                  </a:lnTo>
                  <a:lnTo>
                    <a:pt x="1162" y="1104"/>
                  </a:lnTo>
                  <a:lnTo>
                    <a:pt x="1186" y="1070"/>
                  </a:lnTo>
                  <a:lnTo>
                    <a:pt x="1208" y="1036"/>
                  </a:lnTo>
                  <a:lnTo>
                    <a:pt x="1226" y="998"/>
                  </a:lnTo>
                  <a:lnTo>
                    <a:pt x="1240" y="958"/>
                  </a:lnTo>
                  <a:lnTo>
                    <a:pt x="1250" y="916"/>
                  </a:lnTo>
                  <a:lnTo>
                    <a:pt x="1258" y="874"/>
                  </a:lnTo>
                  <a:lnTo>
                    <a:pt x="1260" y="830"/>
                  </a:lnTo>
                  <a:lnTo>
                    <a:pt x="1260" y="830"/>
                  </a:lnTo>
                  <a:lnTo>
                    <a:pt x="1258" y="788"/>
                  </a:lnTo>
                  <a:lnTo>
                    <a:pt x="1252" y="746"/>
                  </a:lnTo>
                  <a:lnTo>
                    <a:pt x="1242" y="706"/>
                  </a:lnTo>
                  <a:lnTo>
                    <a:pt x="1228" y="668"/>
                  </a:lnTo>
                  <a:lnTo>
                    <a:pt x="1228" y="592"/>
                  </a:lnTo>
                  <a:close/>
                </a:path>
              </a:pathLst>
            </a:custGeom>
            <a:solidFill>
              <a:srgbClr val="FDB602">
                <a:alpha val="30000"/>
              </a:srgbClr>
            </a:solidFill>
            <a:ln w="38100" cap="flat" cmpd="sng">
              <a:solidFill>
                <a:srgbClr val="F7B60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altLang="zh-TW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軟正黑體" panose="020B0604030504040204" pitchFamily="34" charset="-120"/>
                </a:rPr>
                <a:t>Ideas </a:t>
              </a:r>
            </a:p>
            <a:p>
              <a:pPr algn="ctr">
                <a:defRPr/>
              </a:pPr>
              <a:r>
                <a:rPr lang="zh-TW" altLang="en-US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軟正黑體" panose="020B0604030504040204" pitchFamily="34" charset="-120"/>
                </a:rPr>
                <a:t>創意實現平臺</a:t>
              </a:r>
            </a:p>
          </p:txBody>
        </p:sp>
        <p:sp>
          <p:nvSpPr>
            <p:cNvPr id="21" name="Freeform 21"/>
            <p:cNvSpPr>
              <a:spLocks noChangeAspect="1"/>
            </p:cNvSpPr>
            <p:nvPr/>
          </p:nvSpPr>
          <p:spPr bwMode="auto">
            <a:xfrm>
              <a:off x="4264054" y="5176393"/>
              <a:ext cx="1113473" cy="1113473"/>
            </a:xfrm>
            <a:custGeom>
              <a:avLst/>
              <a:gdLst>
                <a:gd name="T0" fmla="*/ 1228 w 1260"/>
                <a:gd name="T1" fmla="*/ 592 h 1260"/>
                <a:gd name="T2" fmla="*/ 1252 w 1260"/>
                <a:gd name="T3" fmla="*/ 514 h 1260"/>
                <a:gd name="T4" fmla="*/ 1260 w 1260"/>
                <a:gd name="T5" fmla="*/ 430 h 1260"/>
                <a:gd name="T6" fmla="*/ 1258 w 1260"/>
                <a:gd name="T7" fmla="*/ 386 h 1260"/>
                <a:gd name="T8" fmla="*/ 1240 w 1260"/>
                <a:gd name="T9" fmla="*/ 302 h 1260"/>
                <a:gd name="T10" fmla="*/ 1208 w 1260"/>
                <a:gd name="T11" fmla="*/ 226 h 1260"/>
                <a:gd name="T12" fmla="*/ 1162 w 1260"/>
                <a:gd name="T13" fmla="*/ 158 h 1260"/>
                <a:gd name="T14" fmla="*/ 1104 w 1260"/>
                <a:gd name="T15" fmla="*/ 98 h 1260"/>
                <a:gd name="T16" fmla="*/ 1034 w 1260"/>
                <a:gd name="T17" fmla="*/ 52 h 1260"/>
                <a:gd name="T18" fmla="*/ 958 w 1260"/>
                <a:gd name="T19" fmla="*/ 20 h 1260"/>
                <a:gd name="T20" fmla="*/ 874 w 1260"/>
                <a:gd name="T21" fmla="*/ 2 h 1260"/>
                <a:gd name="T22" fmla="*/ 830 w 1260"/>
                <a:gd name="T23" fmla="*/ 0 h 1260"/>
                <a:gd name="T24" fmla="*/ 756 w 1260"/>
                <a:gd name="T25" fmla="*/ 8 h 1260"/>
                <a:gd name="T26" fmla="*/ 684 w 1260"/>
                <a:gd name="T27" fmla="*/ 26 h 1260"/>
                <a:gd name="T28" fmla="*/ 576 w 1260"/>
                <a:gd name="T29" fmla="*/ 26 h 1260"/>
                <a:gd name="T30" fmla="*/ 504 w 1260"/>
                <a:gd name="T31" fmla="*/ 8 h 1260"/>
                <a:gd name="T32" fmla="*/ 430 w 1260"/>
                <a:gd name="T33" fmla="*/ 0 h 1260"/>
                <a:gd name="T34" fmla="*/ 386 w 1260"/>
                <a:gd name="T35" fmla="*/ 2 h 1260"/>
                <a:gd name="T36" fmla="*/ 302 w 1260"/>
                <a:gd name="T37" fmla="*/ 20 h 1260"/>
                <a:gd name="T38" fmla="*/ 226 w 1260"/>
                <a:gd name="T39" fmla="*/ 52 h 1260"/>
                <a:gd name="T40" fmla="*/ 156 w 1260"/>
                <a:gd name="T41" fmla="*/ 98 h 1260"/>
                <a:gd name="T42" fmla="*/ 98 w 1260"/>
                <a:gd name="T43" fmla="*/ 158 h 1260"/>
                <a:gd name="T44" fmla="*/ 52 w 1260"/>
                <a:gd name="T45" fmla="*/ 226 h 1260"/>
                <a:gd name="T46" fmla="*/ 20 w 1260"/>
                <a:gd name="T47" fmla="*/ 302 h 1260"/>
                <a:gd name="T48" fmla="*/ 2 w 1260"/>
                <a:gd name="T49" fmla="*/ 386 h 1260"/>
                <a:gd name="T50" fmla="*/ 0 w 1260"/>
                <a:gd name="T51" fmla="*/ 430 h 1260"/>
                <a:gd name="T52" fmla="*/ 8 w 1260"/>
                <a:gd name="T53" fmla="*/ 510 h 1260"/>
                <a:gd name="T54" fmla="*/ 28 w 1260"/>
                <a:gd name="T55" fmla="*/ 584 h 1260"/>
                <a:gd name="T56" fmla="*/ 28 w 1260"/>
                <a:gd name="T57" fmla="*/ 676 h 1260"/>
                <a:gd name="T58" fmla="*/ 8 w 1260"/>
                <a:gd name="T59" fmla="*/ 750 h 1260"/>
                <a:gd name="T60" fmla="*/ 0 w 1260"/>
                <a:gd name="T61" fmla="*/ 830 h 1260"/>
                <a:gd name="T62" fmla="*/ 2 w 1260"/>
                <a:gd name="T63" fmla="*/ 874 h 1260"/>
                <a:gd name="T64" fmla="*/ 20 w 1260"/>
                <a:gd name="T65" fmla="*/ 958 h 1260"/>
                <a:gd name="T66" fmla="*/ 52 w 1260"/>
                <a:gd name="T67" fmla="*/ 1036 h 1260"/>
                <a:gd name="T68" fmla="*/ 98 w 1260"/>
                <a:gd name="T69" fmla="*/ 1104 h 1260"/>
                <a:gd name="T70" fmla="*/ 156 w 1260"/>
                <a:gd name="T71" fmla="*/ 1162 h 1260"/>
                <a:gd name="T72" fmla="*/ 226 w 1260"/>
                <a:gd name="T73" fmla="*/ 1208 h 1260"/>
                <a:gd name="T74" fmla="*/ 302 w 1260"/>
                <a:gd name="T75" fmla="*/ 1240 h 1260"/>
                <a:gd name="T76" fmla="*/ 386 w 1260"/>
                <a:gd name="T77" fmla="*/ 1258 h 1260"/>
                <a:gd name="T78" fmla="*/ 430 w 1260"/>
                <a:gd name="T79" fmla="*/ 1260 h 1260"/>
                <a:gd name="T80" fmla="*/ 504 w 1260"/>
                <a:gd name="T81" fmla="*/ 1254 h 1260"/>
                <a:gd name="T82" fmla="*/ 576 w 1260"/>
                <a:gd name="T83" fmla="*/ 1234 h 1260"/>
                <a:gd name="T84" fmla="*/ 684 w 1260"/>
                <a:gd name="T85" fmla="*/ 1234 h 1260"/>
                <a:gd name="T86" fmla="*/ 754 w 1260"/>
                <a:gd name="T87" fmla="*/ 1254 h 1260"/>
                <a:gd name="T88" fmla="*/ 830 w 1260"/>
                <a:gd name="T89" fmla="*/ 1260 h 1260"/>
                <a:gd name="T90" fmla="*/ 874 w 1260"/>
                <a:gd name="T91" fmla="*/ 1258 h 1260"/>
                <a:gd name="T92" fmla="*/ 958 w 1260"/>
                <a:gd name="T93" fmla="*/ 1240 h 1260"/>
                <a:gd name="T94" fmla="*/ 1034 w 1260"/>
                <a:gd name="T95" fmla="*/ 1208 h 1260"/>
                <a:gd name="T96" fmla="*/ 1104 w 1260"/>
                <a:gd name="T97" fmla="*/ 1162 h 1260"/>
                <a:gd name="T98" fmla="*/ 1162 w 1260"/>
                <a:gd name="T99" fmla="*/ 1104 h 1260"/>
                <a:gd name="T100" fmla="*/ 1208 w 1260"/>
                <a:gd name="T101" fmla="*/ 1036 h 1260"/>
                <a:gd name="T102" fmla="*/ 1240 w 1260"/>
                <a:gd name="T103" fmla="*/ 958 h 1260"/>
                <a:gd name="T104" fmla="*/ 1258 w 1260"/>
                <a:gd name="T105" fmla="*/ 874 h 1260"/>
                <a:gd name="T106" fmla="*/ 1260 w 1260"/>
                <a:gd name="T107" fmla="*/ 830 h 1260"/>
                <a:gd name="T108" fmla="*/ 1252 w 1260"/>
                <a:gd name="T109" fmla="*/ 746 h 1260"/>
                <a:gd name="T110" fmla="*/ 1228 w 1260"/>
                <a:gd name="T111" fmla="*/ 66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60" h="1260">
                  <a:moveTo>
                    <a:pt x="1228" y="592"/>
                  </a:moveTo>
                  <a:lnTo>
                    <a:pt x="1228" y="592"/>
                  </a:lnTo>
                  <a:lnTo>
                    <a:pt x="1242" y="554"/>
                  </a:lnTo>
                  <a:lnTo>
                    <a:pt x="1252" y="514"/>
                  </a:lnTo>
                  <a:lnTo>
                    <a:pt x="1258" y="472"/>
                  </a:lnTo>
                  <a:lnTo>
                    <a:pt x="1260" y="430"/>
                  </a:lnTo>
                  <a:lnTo>
                    <a:pt x="1260" y="430"/>
                  </a:lnTo>
                  <a:lnTo>
                    <a:pt x="1258" y="386"/>
                  </a:lnTo>
                  <a:lnTo>
                    <a:pt x="1250" y="344"/>
                  </a:lnTo>
                  <a:lnTo>
                    <a:pt x="1240" y="302"/>
                  </a:lnTo>
                  <a:lnTo>
                    <a:pt x="1226" y="264"/>
                  </a:lnTo>
                  <a:lnTo>
                    <a:pt x="1208" y="226"/>
                  </a:lnTo>
                  <a:lnTo>
                    <a:pt x="1186" y="190"/>
                  </a:lnTo>
                  <a:lnTo>
                    <a:pt x="1162" y="158"/>
                  </a:lnTo>
                  <a:lnTo>
                    <a:pt x="1134" y="126"/>
                  </a:lnTo>
                  <a:lnTo>
                    <a:pt x="1104" y="98"/>
                  </a:lnTo>
                  <a:lnTo>
                    <a:pt x="1070" y="74"/>
                  </a:lnTo>
                  <a:lnTo>
                    <a:pt x="1034" y="52"/>
                  </a:lnTo>
                  <a:lnTo>
                    <a:pt x="998" y="34"/>
                  </a:lnTo>
                  <a:lnTo>
                    <a:pt x="958" y="20"/>
                  </a:lnTo>
                  <a:lnTo>
                    <a:pt x="916" y="10"/>
                  </a:lnTo>
                  <a:lnTo>
                    <a:pt x="874" y="2"/>
                  </a:lnTo>
                  <a:lnTo>
                    <a:pt x="830" y="0"/>
                  </a:lnTo>
                  <a:lnTo>
                    <a:pt x="830" y="0"/>
                  </a:lnTo>
                  <a:lnTo>
                    <a:pt x="792" y="2"/>
                  </a:lnTo>
                  <a:lnTo>
                    <a:pt x="756" y="8"/>
                  </a:lnTo>
                  <a:lnTo>
                    <a:pt x="720" y="16"/>
                  </a:lnTo>
                  <a:lnTo>
                    <a:pt x="684" y="26"/>
                  </a:lnTo>
                  <a:lnTo>
                    <a:pt x="576" y="26"/>
                  </a:lnTo>
                  <a:lnTo>
                    <a:pt x="576" y="26"/>
                  </a:lnTo>
                  <a:lnTo>
                    <a:pt x="540" y="16"/>
                  </a:lnTo>
                  <a:lnTo>
                    <a:pt x="504" y="8"/>
                  </a:lnTo>
                  <a:lnTo>
                    <a:pt x="468" y="2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386" y="2"/>
                  </a:lnTo>
                  <a:lnTo>
                    <a:pt x="344" y="10"/>
                  </a:lnTo>
                  <a:lnTo>
                    <a:pt x="302" y="20"/>
                  </a:lnTo>
                  <a:lnTo>
                    <a:pt x="262" y="34"/>
                  </a:lnTo>
                  <a:lnTo>
                    <a:pt x="226" y="52"/>
                  </a:lnTo>
                  <a:lnTo>
                    <a:pt x="190" y="74"/>
                  </a:lnTo>
                  <a:lnTo>
                    <a:pt x="156" y="98"/>
                  </a:lnTo>
                  <a:lnTo>
                    <a:pt x="126" y="126"/>
                  </a:lnTo>
                  <a:lnTo>
                    <a:pt x="98" y="158"/>
                  </a:lnTo>
                  <a:lnTo>
                    <a:pt x="74" y="190"/>
                  </a:lnTo>
                  <a:lnTo>
                    <a:pt x="52" y="226"/>
                  </a:lnTo>
                  <a:lnTo>
                    <a:pt x="34" y="264"/>
                  </a:lnTo>
                  <a:lnTo>
                    <a:pt x="20" y="302"/>
                  </a:lnTo>
                  <a:lnTo>
                    <a:pt x="8" y="344"/>
                  </a:lnTo>
                  <a:lnTo>
                    <a:pt x="2" y="386"/>
                  </a:lnTo>
                  <a:lnTo>
                    <a:pt x="0" y="430"/>
                  </a:lnTo>
                  <a:lnTo>
                    <a:pt x="0" y="430"/>
                  </a:lnTo>
                  <a:lnTo>
                    <a:pt x="2" y="470"/>
                  </a:lnTo>
                  <a:lnTo>
                    <a:pt x="8" y="510"/>
                  </a:lnTo>
                  <a:lnTo>
                    <a:pt x="16" y="548"/>
                  </a:lnTo>
                  <a:lnTo>
                    <a:pt x="28" y="584"/>
                  </a:lnTo>
                  <a:lnTo>
                    <a:pt x="28" y="676"/>
                  </a:lnTo>
                  <a:lnTo>
                    <a:pt x="28" y="676"/>
                  </a:lnTo>
                  <a:lnTo>
                    <a:pt x="16" y="712"/>
                  </a:lnTo>
                  <a:lnTo>
                    <a:pt x="8" y="750"/>
                  </a:lnTo>
                  <a:lnTo>
                    <a:pt x="2" y="790"/>
                  </a:lnTo>
                  <a:lnTo>
                    <a:pt x="0" y="830"/>
                  </a:lnTo>
                  <a:lnTo>
                    <a:pt x="0" y="830"/>
                  </a:lnTo>
                  <a:lnTo>
                    <a:pt x="2" y="874"/>
                  </a:lnTo>
                  <a:lnTo>
                    <a:pt x="8" y="916"/>
                  </a:lnTo>
                  <a:lnTo>
                    <a:pt x="20" y="958"/>
                  </a:lnTo>
                  <a:lnTo>
                    <a:pt x="34" y="998"/>
                  </a:lnTo>
                  <a:lnTo>
                    <a:pt x="52" y="1036"/>
                  </a:lnTo>
                  <a:lnTo>
                    <a:pt x="74" y="1070"/>
                  </a:lnTo>
                  <a:lnTo>
                    <a:pt x="98" y="1104"/>
                  </a:lnTo>
                  <a:lnTo>
                    <a:pt x="126" y="1134"/>
                  </a:lnTo>
                  <a:lnTo>
                    <a:pt x="156" y="1162"/>
                  </a:lnTo>
                  <a:lnTo>
                    <a:pt x="190" y="1186"/>
                  </a:lnTo>
                  <a:lnTo>
                    <a:pt x="226" y="1208"/>
                  </a:lnTo>
                  <a:lnTo>
                    <a:pt x="262" y="1226"/>
                  </a:lnTo>
                  <a:lnTo>
                    <a:pt x="302" y="1240"/>
                  </a:lnTo>
                  <a:lnTo>
                    <a:pt x="344" y="1252"/>
                  </a:lnTo>
                  <a:lnTo>
                    <a:pt x="386" y="1258"/>
                  </a:lnTo>
                  <a:lnTo>
                    <a:pt x="430" y="1260"/>
                  </a:lnTo>
                  <a:lnTo>
                    <a:pt x="430" y="1260"/>
                  </a:lnTo>
                  <a:lnTo>
                    <a:pt x="468" y="1258"/>
                  </a:lnTo>
                  <a:lnTo>
                    <a:pt x="504" y="1254"/>
                  </a:lnTo>
                  <a:lnTo>
                    <a:pt x="540" y="1246"/>
                  </a:lnTo>
                  <a:lnTo>
                    <a:pt x="576" y="1234"/>
                  </a:lnTo>
                  <a:lnTo>
                    <a:pt x="684" y="1234"/>
                  </a:lnTo>
                  <a:lnTo>
                    <a:pt x="684" y="1234"/>
                  </a:lnTo>
                  <a:lnTo>
                    <a:pt x="718" y="1246"/>
                  </a:lnTo>
                  <a:lnTo>
                    <a:pt x="754" y="1254"/>
                  </a:lnTo>
                  <a:lnTo>
                    <a:pt x="792" y="1258"/>
                  </a:lnTo>
                  <a:lnTo>
                    <a:pt x="830" y="1260"/>
                  </a:lnTo>
                  <a:lnTo>
                    <a:pt x="830" y="1260"/>
                  </a:lnTo>
                  <a:lnTo>
                    <a:pt x="874" y="1258"/>
                  </a:lnTo>
                  <a:lnTo>
                    <a:pt x="916" y="1252"/>
                  </a:lnTo>
                  <a:lnTo>
                    <a:pt x="958" y="1240"/>
                  </a:lnTo>
                  <a:lnTo>
                    <a:pt x="998" y="1226"/>
                  </a:lnTo>
                  <a:lnTo>
                    <a:pt x="1034" y="1208"/>
                  </a:lnTo>
                  <a:lnTo>
                    <a:pt x="1070" y="1186"/>
                  </a:lnTo>
                  <a:lnTo>
                    <a:pt x="1104" y="1162"/>
                  </a:lnTo>
                  <a:lnTo>
                    <a:pt x="1134" y="1134"/>
                  </a:lnTo>
                  <a:lnTo>
                    <a:pt x="1162" y="1104"/>
                  </a:lnTo>
                  <a:lnTo>
                    <a:pt x="1186" y="1070"/>
                  </a:lnTo>
                  <a:lnTo>
                    <a:pt x="1208" y="1036"/>
                  </a:lnTo>
                  <a:lnTo>
                    <a:pt x="1226" y="998"/>
                  </a:lnTo>
                  <a:lnTo>
                    <a:pt x="1240" y="958"/>
                  </a:lnTo>
                  <a:lnTo>
                    <a:pt x="1250" y="916"/>
                  </a:lnTo>
                  <a:lnTo>
                    <a:pt x="1258" y="874"/>
                  </a:lnTo>
                  <a:lnTo>
                    <a:pt x="1260" y="830"/>
                  </a:lnTo>
                  <a:lnTo>
                    <a:pt x="1260" y="830"/>
                  </a:lnTo>
                  <a:lnTo>
                    <a:pt x="1258" y="788"/>
                  </a:lnTo>
                  <a:lnTo>
                    <a:pt x="1252" y="746"/>
                  </a:lnTo>
                  <a:lnTo>
                    <a:pt x="1242" y="706"/>
                  </a:lnTo>
                  <a:lnTo>
                    <a:pt x="1228" y="668"/>
                  </a:lnTo>
                  <a:lnTo>
                    <a:pt x="1228" y="592"/>
                  </a:lnTo>
                  <a:close/>
                </a:path>
              </a:pathLst>
            </a:custGeom>
            <a:solidFill>
              <a:srgbClr val="FDB602">
                <a:alpha val="30000"/>
              </a:srgbClr>
            </a:solidFill>
            <a:ln w="38100" cap="flat" cmpd="sng">
              <a:solidFill>
                <a:srgbClr val="F7B60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軟正黑體" panose="020B0604030504040204" pitchFamily="34" charset="-120"/>
                </a:rPr>
                <a:t>Highlight </a:t>
              </a:r>
            </a:p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軟正黑體" panose="020B0604030504040204" pitchFamily="34" charset="-120"/>
                </a:rPr>
                <a:t>青年創業</a:t>
              </a:r>
              <a:endParaRPr kumimoji="0" lang="en-US" altLang="zh-TW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anose="020B0604030504040204" pitchFamily="34" charset="-120"/>
              </a:endParaRPr>
            </a:p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軟正黑體" panose="020B0604030504040204" pitchFamily="34" charset="-120"/>
                </a:rPr>
                <a:t>個案</a:t>
              </a:r>
            </a:p>
          </p:txBody>
        </p:sp>
        <p:sp>
          <p:nvSpPr>
            <p:cNvPr id="22" name="Freeform 21"/>
            <p:cNvSpPr>
              <a:spLocks noChangeAspect="1"/>
            </p:cNvSpPr>
            <p:nvPr/>
          </p:nvSpPr>
          <p:spPr bwMode="auto">
            <a:xfrm>
              <a:off x="6549631" y="3985055"/>
              <a:ext cx="1113473" cy="1113473"/>
            </a:xfrm>
            <a:custGeom>
              <a:avLst/>
              <a:gdLst>
                <a:gd name="T0" fmla="*/ 1228 w 1260"/>
                <a:gd name="T1" fmla="*/ 592 h 1260"/>
                <a:gd name="T2" fmla="*/ 1252 w 1260"/>
                <a:gd name="T3" fmla="*/ 514 h 1260"/>
                <a:gd name="T4" fmla="*/ 1260 w 1260"/>
                <a:gd name="T5" fmla="*/ 430 h 1260"/>
                <a:gd name="T6" fmla="*/ 1258 w 1260"/>
                <a:gd name="T7" fmla="*/ 386 h 1260"/>
                <a:gd name="T8" fmla="*/ 1240 w 1260"/>
                <a:gd name="T9" fmla="*/ 302 h 1260"/>
                <a:gd name="T10" fmla="*/ 1208 w 1260"/>
                <a:gd name="T11" fmla="*/ 226 h 1260"/>
                <a:gd name="T12" fmla="*/ 1162 w 1260"/>
                <a:gd name="T13" fmla="*/ 158 h 1260"/>
                <a:gd name="T14" fmla="*/ 1104 w 1260"/>
                <a:gd name="T15" fmla="*/ 98 h 1260"/>
                <a:gd name="T16" fmla="*/ 1034 w 1260"/>
                <a:gd name="T17" fmla="*/ 52 h 1260"/>
                <a:gd name="T18" fmla="*/ 958 w 1260"/>
                <a:gd name="T19" fmla="*/ 20 h 1260"/>
                <a:gd name="T20" fmla="*/ 874 w 1260"/>
                <a:gd name="T21" fmla="*/ 2 h 1260"/>
                <a:gd name="T22" fmla="*/ 830 w 1260"/>
                <a:gd name="T23" fmla="*/ 0 h 1260"/>
                <a:gd name="T24" fmla="*/ 756 w 1260"/>
                <a:gd name="T25" fmla="*/ 8 h 1260"/>
                <a:gd name="T26" fmla="*/ 684 w 1260"/>
                <a:gd name="T27" fmla="*/ 26 h 1260"/>
                <a:gd name="T28" fmla="*/ 576 w 1260"/>
                <a:gd name="T29" fmla="*/ 26 h 1260"/>
                <a:gd name="T30" fmla="*/ 504 w 1260"/>
                <a:gd name="T31" fmla="*/ 8 h 1260"/>
                <a:gd name="T32" fmla="*/ 430 w 1260"/>
                <a:gd name="T33" fmla="*/ 0 h 1260"/>
                <a:gd name="T34" fmla="*/ 386 w 1260"/>
                <a:gd name="T35" fmla="*/ 2 h 1260"/>
                <a:gd name="T36" fmla="*/ 302 w 1260"/>
                <a:gd name="T37" fmla="*/ 20 h 1260"/>
                <a:gd name="T38" fmla="*/ 226 w 1260"/>
                <a:gd name="T39" fmla="*/ 52 h 1260"/>
                <a:gd name="T40" fmla="*/ 156 w 1260"/>
                <a:gd name="T41" fmla="*/ 98 h 1260"/>
                <a:gd name="T42" fmla="*/ 98 w 1260"/>
                <a:gd name="T43" fmla="*/ 158 h 1260"/>
                <a:gd name="T44" fmla="*/ 52 w 1260"/>
                <a:gd name="T45" fmla="*/ 226 h 1260"/>
                <a:gd name="T46" fmla="*/ 20 w 1260"/>
                <a:gd name="T47" fmla="*/ 302 h 1260"/>
                <a:gd name="T48" fmla="*/ 2 w 1260"/>
                <a:gd name="T49" fmla="*/ 386 h 1260"/>
                <a:gd name="T50" fmla="*/ 0 w 1260"/>
                <a:gd name="T51" fmla="*/ 430 h 1260"/>
                <a:gd name="T52" fmla="*/ 8 w 1260"/>
                <a:gd name="T53" fmla="*/ 510 h 1260"/>
                <a:gd name="T54" fmla="*/ 28 w 1260"/>
                <a:gd name="T55" fmla="*/ 584 h 1260"/>
                <a:gd name="T56" fmla="*/ 28 w 1260"/>
                <a:gd name="T57" fmla="*/ 676 h 1260"/>
                <a:gd name="T58" fmla="*/ 8 w 1260"/>
                <a:gd name="T59" fmla="*/ 750 h 1260"/>
                <a:gd name="T60" fmla="*/ 0 w 1260"/>
                <a:gd name="T61" fmla="*/ 830 h 1260"/>
                <a:gd name="T62" fmla="*/ 2 w 1260"/>
                <a:gd name="T63" fmla="*/ 874 h 1260"/>
                <a:gd name="T64" fmla="*/ 20 w 1260"/>
                <a:gd name="T65" fmla="*/ 958 h 1260"/>
                <a:gd name="T66" fmla="*/ 52 w 1260"/>
                <a:gd name="T67" fmla="*/ 1036 h 1260"/>
                <a:gd name="T68" fmla="*/ 98 w 1260"/>
                <a:gd name="T69" fmla="*/ 1104 h 1260"/>
                <a:gd name="T70" fmla="*/ 156 w 1260"/>
                <a:gd name="T71" fmla="*/ 1162 h 1260"/>
                <a:gd name="T72" fmla="*/ 226 w 1260"/>
                <a:gd name="T73" fmla="*/ 1208 h 1260"/>
                <a:gd name="T74" fmla="*/ 302 w 1260"/>
                <a:gd name="T75" fmla="*/ 1240 h 1260"/>
                <a:gd name="T76" fmla="*/ 386 w 1260"/>
                <a:gd name="T77" fmla="*/ 1258 h 1260"/>
                <a:gd name="T78" fmla="*/ 430 w 1260"/>
                <a:gd name="T79" fmla="*/ 1260 h 1260"/>
                <a:gd name="T80" fmla="*/ 504 w 1260"/>
                <a:gd name="T81" fmla="*/ 1254 h 1260"/>
                <a:gd name="T82" fmla="*/ 576 w 1260"/>
                <a:gd name="T83" fmla="*/ 1234 h 1260"/>
                <a:gd name="T84" fmla="*/ 684 w 1260"/>
                <a:gd name="T85" fmla="*/ 1234 h 1260"/>
                <a:gd name="T86" fmla="*/ 754 w 1260"/>
                <a:gd name="T87" fmla="*/ 1254 h 1260"/>
                <a:gd name="T88" fmla="*/ 830 w 1260"/>
                <a:gd name="T89" fmla="*/ 1260 h 1260"/>
                <a:gd name="T90" fmla="*/ 874 w 1260"/>
                <a:gd name="T91" fmla="*/ 1258 h 1260"/>
                <a:gd name="T92" fmla="*/ 958 w 1260"/>
                <a:gd name="T93" fmla="*/ 1240 h 1260"/>
                <a:gd name="T94" fmla="*/ 1034 w 1260"/>
                <a:gd name="T95" fmla="*/ 1208 h 1260"/>
                <a:gd name="T96" fmla="*/ 1104 w 1260"/>
                <a:gd name="T97" fmla="*/ 1162 h 1260"/>
                <a:gd name="T98" fmla="*/ 1162 w 1260"/>
                <a:gd name="T99" fmla="*/ 1104 h 1260"/>
                <a:gd name="T100" fmla="*/ 1208 w 1260"/>
                <a:gd name="T101" fmla="*/ 1036 h 1260"/>
                <a:gd name="T102" fmla="*/ 1240 w 1260"/>
                <a:gd name="T103" fmla="*/ 958 h 1260"/>
                <a:gd name="T104" fmla="*/ 1258 w 1260"/>
                <a:gd name="T105" fmla="*/ 874 h 1260"/>
                <a:gd name="T106" fmla="*/ 1260 w 1260"/>
                <a:gd name="T107" fmla="*/ 830 h 1260"/>
                <a:gd name="T108" fmla="*/ 1252 w 1260"/>
                <a:gd name="T109" fmla="*/ 746 h 1260"/>
                <a:gd name="T110" fmla="*/ 1228 w 1260"/>
                <a:gd name="T111" fmla="*/ 66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60" h="1260">
                  <a:moveTo>
                    <a:pt x="1228" y="592"/>
                  </a:moveTo>
                  <a:lnTo>
                    <a:pt x="1228" y="592"/>
                  </a:lnTo>
                  <a:lnTo>
                    <a:pt x="1242" y="554"/>
                  </a:lnTo>
                  <a:lnTo>
                    <a:pt x="1252" y="514"/>
                  </a:lnTo>
                  <a:lnTo>
                    <a:pt x="1258" y="472"/>
                  </a:lnTo>
                  <a:lnTo>
                    <a:pt x="1260" y="430"/>
                  </a:lnTo>
                  <a:lnTo>
                    <a:pt x="1260" y="430"/>
                  </a:lnTo>
                  <a:lnTo>
                    <a:pt x="1258" y="386"/>
                  </a:lnTo>
                  <a:lnTo>
                    <a:pt x="1250" y="344"/>
                  </a:lnTo>
                  <a:lnTo>
                    <a:pt x="1240" y="302"/>
                  </a:lnTo>
                  <a:lnTo>
                    <a:pt x="1226" y="264"/>
                  </a:lnTo>
                  <a:lnTo>
                    <a:pt x="1208" y="226"/>
                  </a:lnTo>
                  <a:lnTo>
                    <a:pt x="1186" y="190"/>
                  </a:lnTo>
                  <a:lnTo>
                    <a:pt x="1162" y="158"/>
                  </a:lnTo>
                  <a:lnTo>
                    <a:pt x="1134" y="126"/>
                  </a:lnTo>
                  <a:lnTo>
                    <a:pt x="1104" y="98"/>
                  </a:lnTo>
                  <a:lnTo>
                    <a:pt x="1070" y="74"/>
                  </a:lnTo>
                  <a:lnTo>
                    <a:pt x="1034" y="52"/>
                  </a:lnTo>
                  <a:lnTo>
                    <a:pt x="998" y="34"/>
                  </a:lnTo>
                  <a:lnTo>
                    <a:pt x="958" y="20"/>
                  </a:lnTo>
                  <a:lnTo>
                    <a:pt x="916" y="10"/>
                  </a:lnTo>
                  <a:lnTo>
                    <a:pt x="874" y="2"/>
                  </a:lnTo>
                  <a:lnTo>
                    <a:pt x="830" y="0"/>
                  </a:lnTo>
                  <a:lnTo>
                    <a:pt x="830" y="0"/>
                  </a:lnTo>
                  <a:lnTo>
                    <a:pt x="792" y="2"/>
                  </a:lnTo>
                  <a:lnTo>
                    <a:pt x="756" y="8"/>
                  </a:lnTo>
                  <a:lnTo>
                    <a:pt x="720" y="16"/>
                  </a:lnTo>
                  <a:lnTo>
                    <a:pt x="684" y="26"/>
                  </a:lnTo>
                  <a:lnTo>
                    <a:pt x="576" y="26"/>
                  </a:lnTo>
                  <a:lnTo>
                    <a:pt x="576" y="26"/>
                  </a:lnTo>
                  <a:lnTo>
                    <a:pt x="540" y="16"/>
                  </a:lnTo>
                  <a:lnTo>
                    <a:pt x="504" y="8"/>
                  </a:lnTo>
                  <a:lnTo>
                    <a:pt x="468" y="2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386" y="2"/>
                  </a:lnTo>
                  <a:lnTo>
                    <a:pt x="344" y="10"/>
                  </a:lnTo>
                  <a:lnTo>
                    <a:pt x="302" y="20"/>
                  </a:lnTo>
                  <a:lnTo>
                    <a:pt x="262" y="34"/>
                  </a:lnTo>
                  <a:lnTo>
                    <a:pt x="226" y="52"/>
                  </a:lnTo>
                  <a:lnTo>
                    <a:pt x="190" y="74"/>
                  </a:lnTo>
                  <a:lnTo>
                    <a:pt x="156" y="98"/>
                  </a:lnTo>
                  <a:lnTo>
                    <a:pt x="126" y="126"/>
                  </a:lnTo>
                  <a:lnTo>
                    <a:pt x="98" y="158"/>
                  </a:lnTo>
                  <a:lnTo>
                    <a:pt x="74" y="190"/>
                  </a:lnTo>
                  <a:lnTo>
                    <a:pt x="52" y="226"/>
                  </a:lnTo>
                  <a:lnTo>
                    <a:pt x="34" y="264"/>
                  </a:lnTo>
                  <a:lnTo>
                    <a:pt x="20" y="302"/>
                  </a:lnTo>
                  <a:lnTo>
                    <a:pt x="8" y="344"/>
                  </a:lnTo>
                  <a:lnTo>
                    <a:pt x="2" y="386"/>
                  </a:lnTo>
                  <a:lnTo>
                    <a:pt x="0" y="430"/>
                  </a:lnTo>
                  <a:lnTo>
                    <a:pt x="0" y="430"/>
                  </a:lnTo>
                  <a:lnTo>
                    <a:pt x="2" y="470"/>
                  </a:lnTo>
                  <a:lnTo>
                    <a:pt x="8" y="510"/>
                  </a:lnTo>
                  <a:lnTo>
                    <a:pt x="16" y="548"/>
                  </a:lnTo>
                  <a:lnTo>
                    <a:pt x="28" y="584"/>
                  </a:lnTo>
                  <a:lnTo>
                    <a:pt x="28" y="676"/>
                  </a:lnTo>
                  <a:lnTo>
                    <a:pt x="28" y="676"/>
                  </a:lnTo>
                  <a:lnTo>
                    <a:pt x="16" y="712"/>
                  </a:lnTo>
                  <a:lnTo>
                    <a:pt x="8" y="750"/>
                  </a:lnTo>
                  <a:lnTo>
                    <a:pt x="2" y="790"/>
                  </a:lnTo>
                  <a:lnTo>
                    <a:pt x="0" y="830"/>
                  </a:lnTo>
                  <a:lnTo>
                    <a:pt x="0" y="830"/>
                  </a:lnTo>
                  <a:lnTo>
                    <a:pt x="2" y="874"/>
                  </a:lnTo>
                  <a:lnTo>
                    <a:pt x="8" y="916"/>
                  </a:lnTo>
                  <a:lnTo>
                    <a:pt x="20" y="958"/>
                  </a:lnTo>
                  <a:lnTo>
                    <a:pt x="34" y="998"/>
                  </a:lnTo>
                  <a:lnTo>
                    <a:pt x="52" y="1036"/>
                  </a:lnTo>
                  <a:lnTo>
                    <a:pt x="74" y="1070"/>
                  </a:lnTo>
                  <a:lnTo>
                    <a:pt x="98" y="1104"/>
                  </a:lnTo>
                  <a:lnTo>
                    <a:pt x="126" y="1134"/>
                  </a:lnTo>
                  <a:lnTo>
                    <a:pt x="156" y="1162"/>
                  </a:lnTo>
                  <a:lnTo>
                    <a:pt x="190" y="1186"/>
                  </a:lnTo>
                  <a:lnTo>
                    <a:pt x="226" y="1208"/>
                  </a:lnTo>
                  <a:lnTo>
                    <a:pt x="262" y="1226"/>
                  </a:lnTo>
                  <a:lnTo>
                    <a:pt x="302" y="1240"/>
                  </a:lnTo>
                  <a:lnTo>
                    <a:pt x="344" y="1252"/>
                  </a:lnTo>
                  <a:lnTo>
                    <a:pt x="386" y="1258"/>
                  </a:lnTo>
                  <a:lnTo>
                    <a:pt x="430" y="1260"/>
                  </a:lnTo>
                  <a:lnTo>
                    <a:pt x="430" y="1260"/>
                  </a:lnTo>
                  <a:lnTo>
                    <a:pt x="468" y="1258"/>
                  </a:lnTo>
                  <a:lnTo>
                    <a:pt x="504" y="1254"/>
                  </a:lnTo>
                  <a:lnTo>
                    <a:pt x="540" y="1246"/>
                  </a:lnTo>
                  <a:lnTo>
                    <a:pt x="576" y="1234"/>
                  </a:lnTo>
                  <a:lnTo>
                    <a:pt x="684" y="1234"/>
                  </a:lnTo>
                  <a:lnTo>
                    <a:pt x="684" y="1234"/>
                  </a:lnTo>
                  <a:lnTo>
                    <a:pt x="718" y="1246"/>
                  </a:lnTo>
                  <a:lnTo>
                    <a:pt x="754" y="1254"/>
                  </a:lnTo>
                  <a:lnTo>
                    <a:pt x="792" y="1258"/>
                  </a:lnTo>
                  <a:lnTo>
                    <a:pt x="830" y="1260"/>
                  </a:lnTo>
                  <a:lnTo>
                    <a:pt x="830" y="1260"/>
                  </a:lnTo>
                  <a:lnTo>
                    <a:pt x="874" y="1258"/>
                  </a:lnTo>
                  <a:lnTo>
                    <a:pt x="916" y="1252"/>
                  </a:lnTo>
                  <a:lnTo>
                    <a:pt x="958" y="1240"/>
                  </a:lnTo>
                  <a:lnTo>
                    <a:pt x="998" y="1226"/>
                  </a:lnTo>
                  <a:lnTo>
                    <a:pt x="1034" y="1208"/>
                  </a:lnTo>
                  <a:lnTo>
                    <a:pt x="1070" y="1186"/>
                  </a:lnTo>
                  <a:lnTo>
                    <a:pt x="1104" y="1162"/>
                  </a:lnTo>
                  <a:lnTo>
                    <a:pt x="1134" y="1134"/>
                  </a:lnTo>
                  <a:lnTo>
                    <a:pt x="1162" y="1104"/>
                  </a:lnTo>
                  <a:lnTo>
                    <a:pt x="1186" y="1070"/>
                  </a:lnTo>
                  <a:lnTo>
                    <a:pt x="1208" y="1036"/>
                  </a:lnTo>
                  <a:lnTo>
                    <a:pt x="1226" y="998"/>
                  </a:lnTo>
                  <a:lnTo>
                    <a:pt x="1240" y="958"/>
                  </a:lnTo>
                  <a:lnTo>
                    <a:pt x="1250" y="916"/>
                  </a:lnTo>
                  <a:lnTo>
                    <a:pt x="1258" y="874"/>
                  </a:lnTo>
                  <a:lnTo>
                    <a:pt x="1260" y="830"/>
                  </a:lnTo>
                  <a:lnTo>
                    <a:pt x="1260" y="830"/>
                  </a:lnTo>
                  <a:lnTo>
                    <a:pt x="1258" y="788"/>
                  </a:lnTo>
                  <a:lnTo>
                    <a:pt x="1252" y="746"/>
                  </a:lnTo>
                  <a:lnTo>
                    <a:pt x="1242" y="706"/>
                  </a:lnTo>
                  <a:lnTo>
                    <a:pt x="1228" y="668"/>
                  </a:lnTo>
                  <a:lnTo>
                    <a:pt x="1228" y="592"/>
                  </a:lnTo>
                  <a:close/>
                </a:path>
              </a:pathLst>
            </a:custGeom>
            <a:solidFill>
              <a:srgbClr val="FDB602">
                <a:alpha val="30000"/>
              </a:srgbClr>
            </a:solidFill>
            <a:ln w="38100" cap="flat" cmpd="sng">
              <a:solidFill>
                <a:srgbClr val="F7B60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altLang="zh-TW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軟正黑體" panose="020B0604030504040204" pitchFamily="34" charset="-120"/>
                </a:rPr>
                <a:t>Start-up </a:t>
              </a:r>
            </a:p>
            <a:p>
              <a:pPr algn="ctr">
                <a:defRPr/>
              </a:pPr>
              <a:r>
                <a:rPr lang="en-US" altLang="zh-TW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軟正黑體" panose="020B0604030504040204" pitchFamily="34" charset="-120"/>
                </a:rPr>
                <a:t>info pack </a:t>
              </a:r>
            </a:p>
            <a:p>
              <a:pPr algn="ctr">
                <a:defRPr/>
              </a:pPr>
              <a:r>
                <a:rPr lang="zh-TW" altLang="en-US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軟正黑體" panose="020B0604030504040204" pitchFamily="34" charset="-120"/>
                </a:rPr>
                <a:t>創業</a:t>
              </a:r>
              <a:endParaRPr lang="en-US" altLang="zh-TW" b="1" kern="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endParaRPr>
            </a:p>
            <a:p>
              <a:pPr algn="ctr">
                <a:defRPr/>
              </a:pPr>
              <a:r>
                <a:rPr lang="zh-TW" altLang="en-US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軟正黑體" panose="020B0604030504040204" pitchFamily="34" charset="-120"/>
                </a:rPr>
                <a:t>懶人包</a:t>
              </a:r>
            </a:p>
          </p:txBody>
        </p:sp>
        <p:sp>
          <p:nvSpPr>
            <p:cNvPr id="23" name="Freeform 21"/>
            <p:cNvSpPr>
              <a:spLocks noChangeAspect="1"/>
            </p:cNvSpPr>
            <p:nvPr/>
          </p:nvSpPr>
          <p:spPr bwMode="auto">
            <a:xfrm>
              <a:off x="6575572" y="5120301"/>
              <a:ext cx="1113473" cy="1113473"/>
            </a:xfrm>
            <a:custGeom>
              <a:avLst/>
              <a:gdLst>
                <a:gd name="T0" fmla="*/ 1228 w 1260"/>
                <a:gd name="T1" fmla="*/ 592 h 1260"/>
                <a:gd name="T2" fmla="*/ 1252 w 1260"/>
                <a:gd name="T3" fmla="*/ 514 h 1260"/>
                <a:gd name="T4" fmla="*/ 1260 w 1260"/>
                <a:gd name="T5" fmla="*/ 430 h 1260"/>
                <a:gd name="T6" fmla="*/ 1258 w 1260"/>
                <a:gd name="T7" fmla="*/ 386 h 1260"/>
                <a:gd name="T8" fmla="*/ 1240 w 1260"/>
                <a:gd name="T9" fmla="*/ 302 h 1260"/>
                <a:gd name="T10" fmla="*/ 1208 w 1260"/>
                <a:gd name="T11" fmla="*/ 226 h 1260"/>
                <a:gd name="T12" fmla="*/ 1162 w 1260"/>
                <a:gd name="T13" fmla="*/ 158 h 1260"/>
                <a:gd name="T14" fmla="*/ 1104 w 1260"/>
                <a:gd name="T15" fmla="*/ 98 h 1260"/>
                <a:gd name="T16" fmla="*/ 1034 w 1260"/>
                <a:gd name="T17" fmla="*/ 52 h 1260"/>
                <a:gd name="T18" fmla="*/ 958 w 1260"/>
                <a:gd name="T19" fmla="*/ 20 h 1260"/>
                <a:gd name="T20" fmla="*/ 874 w 1260"/>
                <a:gd name="T21" fmla="*/ 2 h 1260"/>
                <a:gd name="T22" fmla="*/ 830 w 1260"/>
                <a:gd name="T23" fmla="*/ 0 h 1260"/>
                <a:gd name="T24" fmla="*/ 756 w 1260"/>
                <a:gd name="T25" fmla="*/ 8 h 1260"/>
                <a:gd name="T26" fmla="*/ 684 w 1260"/>
                <a:gd name="T27" fmla="*/ 26 h 1260"/>
                <a:gd name="T28" fmla="*/ 576 w 1260"/>
                <a:gd name="T29" fmla="*/ 26 h 1260"/>
                <a:gd name="T30" fmla="*/ 504 w 1260"/>
                <a:gd name="T31" fmla="*/ 8 h 1260"/>
                <a:gd name="T32" fmla="*/ 430 w 1260"/>
                <a:gd name="T33" fmla="*/ 0 h 1260"/>
                <a:gd name="T34" fmla="*/ 386 w 1260"/>
                <a:gd name="T35" fmla="*/ 2 h 1260"/>
                <a:gd name="T36" fmla="*/ 302 w 1260"/>
                <a:gd name="T37" fmla="*/ 20 h 1260"/>
                <a:gd name="T38" fmla="*/ 226 w 1260"/>
                <a:gd name="T39" fmla="*/ 52 h 1260"/>
                <a:gd name="T40" fmla="*/ 156 w 1260"/>
                <a:gd name="T41" fmla="*/ 98 h 1260"/>
                <a:gd name="T42" fmla="*/ 98 w 1260"/>
                <a:gd name="T43" fmla="*/ 158 h 1260"/>
                <a:gd name="T44" fmla="*/ 52 w 1260"/>
                <a:gd name="T45" fmla="*/ 226 h 1260"/>
                <a:gd name="T46" fmla="*/ 20 w 1260"/>
                <a:gd name="T47" fmla="*/ 302 h 1260"/>
                <a:gd name="T48" fmla="*/ 2 w 1260"/>
                <a:gd name="T49" fmla="*/ 386 h 1260"/>
                <a:gd name="T50" fmla="*/ 0 w 1260"/>
                <a:gd name="T51" fmla="*/ 430 h 1260"/>
                <a:gd name="T52" fmla="*/ 8 w 1260"/>
                <a:gd name="T53" fmla="*/ 510 h 1260"/>
                <a:gd name="T54" fmla="*/ 28 w 1260"/>
                <a:gd name="T55" fmla="*/ 584 h 1260"/>
                <a:gd name="T56" fmla="*/ 28 w 1260"/>
                <a:gd name="T57" fmla="*/ 676 h 1260"/>
                <a:gd name="T58" fmla="*/ 8 w 1260"/>
                <a:gd name="T59" fmla="*/ 750 h 1260"/>
                <a:gd name="T60" fmla="*/ 0 w 1260"/>
                <a:gd name="T61" fmla="*/ 830 h 1260"/>
                <a:gd name="T62" fmla="*/ 2 w 1260"/>
                <a:gd name="T63" fmla="*/ 874 h 1260"/>
                <a:gd name="T64" fmla="*/ 20 w 1260"/>
                <a:gd name="T65" fmla="*/ 958 h 1260"/>
                <a:gd name="T66" fmla="*/ 52 w 1260"/>
                <a:gd name="T67" fmla="*/ 1036 h 1260"/>
                <a:gd name="T68" fmla="*/ 98 w 1260"/>
                <a:gd name="T69" fmla="*/ 1104 h 1260"/>
                <a:gd name="T70" fmla="*/ 156 w 1260"/>
                <a:gd name="T71" fmla="*/ 1162 h 1260"/>
                <a:gd name="T72" fmla="*/ 226 w 1260"/>
                <a:gd name="T73" fmla="*/ 1208 h 1260"/>
                <a:gd name="T74" fmla="*/ 302 w 1260"/>
                <a:gd name="T75" fmla="*/ 1240 h 1260"/>
                <a:gd name="T76" fmla="*/ 386 w 1260"/>
                <a:gd name="T77" fmla="*/ 1258 h 1260"/>
                <a:gd name="T78" fmla="*/ 430 w 1260"/>
                <a:gd name="T79" fmla="*/ 1260 h 1260"/>
                <a:gd name="T80" fmla="*/ 504 w 1260"/>
                <a:gd name="T81" fmla="*/ 1254 h 1260"/>
                <a:gd name="T82" fmla="*/ 576 w 1260"/>
                <a:gd name="T83" fmla="*/ 1234 h 1260"/>
                <a:gd name="T84" fmla="*/ 684 w 1260"/>
                <a:gd name="T85" fmla="*/ 1234 h 1260"/>
                <a:gd name="T86" fmla="*/ 754 w 1260"/>
                <a:gd name="T87" fmla="*/ 1254 h 1260"/>
                <a:gd name="T88" fmla="*/ 830 w 1260"/>
                <a:gd name="T89" fmla="*/ 1260 h 1260"/>
                <a:gd name="T90" fmla="*/ 874 w 1260"/>
                <a:gd name="T91" fmla="*/ 1258 h 1260"/>
                <a:gd name="T92" fmla="*/ 958 w 1260"/>
                <a:gd name="T93" fmla="*/ 1240 h 1260"/>
                <a:gd name="T94" fmla="*/ 1034 w 1260"/>
                <a:gd name="T95" fmla="*/ 1208 h 1260"/>
                <a:gd name="T96" fmla="*/ 1104 w 1260"/>
                <a:gd name="T97" fmla="*/ 1162 h 1260"/>
                <a:gd name="T98" fmla="*/ 1162 w 1260"/>
                <a:gd name="T99" fmla="*/ 1104 h 1260"/>
                <a:gd name="T100" fmla="*/ 1208 w 1260"/>
                <a:gd name="T101" fmla="*/ 1036 h 1260"/>
                <a:gd name="T102" fmla="*/ 1240 w 1260"/>
                <a:gd name="T103" fmla="*/ 958 h 1260"/>
                <a:gd name="T104" fmla="*/ 1258 w 1260"/>
                <a:gd name="T105" fmla="*/ 874 h 1260"/>
                <a:gd name="T106" fmla="*/ 1260 w 1260"/>
                <a:gd name="T107" fmla="*/ 830 h 1260"/>
                <a:gd name="T108" fmla="*/ 1252 w 1260"/>
                <a:gd name="T109" fmla="*/ 746 h 1260"/>
                <a:gd name="T110" fmla="*/ 1228 w 1260"/>
                <a:gd name="T111" fmla="*/ 66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60" h="1260">
                  <a:moveTo>
                    <a:pt x="1228" y="592"/>
                  </a:moveTo>
                  <a:lnTo>
                    <a:pt x="1228" y="592"/>
                  </a:lnTo>
                  <a:lnTo>
                    <a:pt x="1242" y="554"/>
                  </a:lnTo>
                  <a:lnTo>
                    <a:pt x="1252" y="514"/>
                  </a:lnTo>
                  <a:lnTo>
                    <a:pt x="1258" y="472"/>
                  </a:lnTo>
                  <a:lnTo>
                    <a:pt x="1260" y="430"/>
                  </a:lnTo>
                  <a:lnTo>
                    <a:pt x="1260" y="430"/>
                  </a:lnTo>
                  <a:lnTo>
                    <a:pt x="1258" y="386"/>
                  </a:lnTo>
                  <a:lnTo>
                    <a:pt x="1250" y="344"/>
                  </a:lnTo>
                  <a:lnTo>
                    <a:pt x="1240" y="302"/>
                  </a:lnTo>
                  <a:lnTo>
                    <a:pt x="1226" y="264"/>
                  </a:lnTo>
                  <a:lnTo>
                    <a:pt x="1208" y="226"/>
                  </a:lnTo>
                  <a:lnTo>
                    <a:pt x="1186" y="190"/>
                  </a:lnTo>
                  <a:lnTo>
                    <a:pt x="1162" y="158"/>
                  </a:lnTo>
                  <a:lnTo>
                    <a:pt x="1134" y="126"/>
                  </a:lnTo>
                  <a:lnTo>
                    <a:pt x="1104" y="98"/>
                  </a:lnTo>
                  <a:lnTo>
                    <a:pt x="1070" y="74"/>
                  </a:lnTo>
                  <a:lnTo>
                    <a:pt x="1034" y="52"/>
                  </a:lnTo>
                  <a:lnTo>
                    <a:pt x="998" y="34"/>
                  </a:lnTo>
                  <a:lnTo>
                    <a:pt x="958" y="20"/>
                  </a:lnTo>
                  <a:lnTo>
                    <a:pt x="916" y="10"/>
                  </a:lnTo>
                  <a:lnTo>
                    <a:pt x="874" y="2"/>
                  </a:lnTo>
                  <a:lnTo>
                    <a:pt x="830" y="0"/>
                  </a:lnTo>
                  <a:lnTo>
                    <a:pt x="830" y="0"/>
                  </a:lnTo>
                  <a:lnTo>
                    <a:pt x="792" y="2"/>
                  </a:lnTo>
                  <a:lnTo>
                    <a:pt x="756" y="8"/>
                  </a:lnTo>
                  <a:lnTo>
                    <a:pt x="720" y="16"/>
                  </a:lnTo>
                  <a:lnTo>
                    <a:pt x="684" y="26"/>
                  </a:lnTo>
                  <a:lnTo>
                    <a:pt x="576" y="26"/>
                  </a:lnTo>
                  <a:lnTo>
                    <a:pt x="576" y="26"/>
                  </a:lnTo>
                  <a:lnTo>
                    <a:pt x="540" y="16"/>
                  </a:lnTo>
                  <a:lnTo>
                    <a:pt x="504" y="8"/>
                  </a:lnTo>
                  <a:lnTo>
                    <a:pt x="468" y="2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386" y="2"/>
                  </a:lnTo>
                  <a:lnTo>
                    <a:pt x="344" y="10"/>
                  </a:lnTo>
                  <a:lnTo>
                    <a:pt x="302" y="20"/>
                  </a:lnTo>
                  <a:lnTo>
                    <a:pt x="262" y="34"/>
                  </a:lnTo>
                  <a:lnTo>
                    <a:pt x="226" y="52"/>
                  </a:lnTo>
                  <a:lnTo>
                    <a:pt x="190" y="74"/>
                  </a:lnTo>
                  <a:lnTo>
                    <a:pt x="156" y="98"/>
                  </a:lnTo>
                  <a:lnTo>
                    <a:pt x="126" y="126"/>
                  </a:lnTo>
                  <a:lnTo>
                    <a:pt x="98" y="158"/>
                  </a:lnTo>
                  <a:lnTo>
                    <a:pt x="74" y="190"/>
                  </a:lnTo>
                  <a:lnTo>
                    <a:pt x="52" y="226"/>
                  </a:lnTo>
                  <a:lnTo>
                    <a:pt x="34" y="264"/>
                  </a:lnTo>
                  <a:lnTo>
                    <a:pt x="20" y="302"/>
                  </a:lnTo>
                  <a:lnTo>
                    <a:pt x="8" y="344"/>
                  </a:lnTo>
                  <a:lnTo>
                    <a:pt x="2" y="386"/>
                  </a:lnTo>
                  <a:lnTo>
                    <a:pt x="0" y="430"/>
                  </a:lnTo>
                  <a:lnTo>
                    <a:pt x="0" y="430"/>
                  </a:lnTo>
                  <a:lnTo>
                    <a:pt x="2" y="470"/>
                  </a:lnTo>
                  <a:lnTo>
                    <a:pt x="8" y="510"/>
                  </a:lnTo>
                  <a:lnTo>
                    <a:pt x="16" y="548"/>
                  </a:lnTo>
                  <a:lnTo>
                    <a:pt x="28" y="584"/>
                  </a:lnTo>
                  <a:lnTo>
                    <a:pt x="28" y="676"/>
                  </a:lnTo>
                  <a:lnTo>
                    <a:pt x="28" y="676"/>
                  </a:lnTo>
                  <a:lnTo>
                    <a:pt x="16" y="712"/>
                  </a:lnTo>
                  <a:lnTo>
                    <a:pt x="8" y="750"/>
                  </a:lnTo>
                  <a:lnTo>
                    <a:pt x="2" y="790"/>
                  </a:lnTo>
                  <a:lnTo>
                    <a:pt x="0" y="830"/>
                  </a:lnTo>
                  <a:lnTo>
                    <a:pt x="0" y="830"/>
                  </a:lnTo>
                  <a:lnTo>
                    <a:pt x="2" y="874"/>
                  </a:lnTo>
                  <a:lnTo>
                    <a:pt x="8" y="916"/>
                  </a:lnTo>
                  <a:lnTo>
                    <a:pt x="20" y="958"/>
                  </a:lnTo>
                  <a:lnTo>
                    <a:pt x="34" y="998"/>
                  </a:lnTo>
                  <a:lnTo>
                    <a:pt x="52" y="1036"/>
                  </a:lnTo>
                  <a:lnTo>
                    <a:pt x="74" y="1070"/>
                  </a:lnTo>
                  <a:lnTo>
                    <a:pt x="98" y="1104"/>
                  </a:lnTo>
                  <a:lnTo>
                    <a:pt x="126" y="1134"/>
                  </a:lnTo>
                  <a:lnTo>
                    <a:pt x="156" y="1162"/>
                  </a:lnTo>
                  <a:lnTo>
                    <a:pt x="190" y="1186"/>
                  </a:lnTo>
                  <a:lnTo>
                    <a:pt x="226" y="1208"/>
                  </a:lnTo>
                  <a:lnTo>
                    <a:pt x="262" y="1226"/>
                  </a:lnTo>
                  <a:lnTo>
                    <a:pt x="302" y="1240"/>
                  </a:lnTo>
                  <a:lnTo>
                    <a:pt x="344" y="1252"/>
                  </a:lnTo>
                  <a:lnTo>
                    <a:pt x="386" y="1258"/>
                  </a:lnTo>
                  <a:lnTo>
                    <a:pt x="430" y="1260"/>
                  </a:lnTo>
                  <a:lnTo>
                    <a:pt x="430" y="1260"/>
                  </a:lnTo>
                  <a:lnTo>
                    <a:pt x="468" y="1258"/>
                  </a:lnTo>
                  <a:lnTo>
                    <a:pt x="504" y="1254"/>
                  </a:lnTo>
                  <a:lnTo>
                    <a:pt x="540" y="1246"/>
                  </a:lnTo>
                  <a:lnTo>
                    <a:pt x="576" y="1234"/>
                  </a:lnTo>
                  <a:lnTo>
                    <a:pt x="684" y="1234"/>
                  </a:lnTo>
                  <a:lnTo>
                    <a:pt x="684" y="1234"/>
                  </a:lnTo>
                  <a:lnTo>
                    <a:pt x="718" y="1246"/>
                  </a:lnTo>
                  <a:lnTo>
                    <a:pt x="754" y="1254"/>
                  </a:lnTo>
                  <a:lnTo>
                    <a:pt x="792" y="1258"/>
                  </a:lnTo>
                  <a:lnTo>
                    <a:pt x="830" y="1260"/>
                  </a:lnTo>
                  <a:lnTo>
                    <a:pt x="830" y="1260"/>
                  </a:lnTo>
                  <a:lnTo>
                    <a:pt x="874" y="1258"/>
                  </a:lnTo>
                  <a:lnTo>
                    <a:pt x="916" y="1252"/>
                  </a:lnTo>
                  <a:lnTo>
                    <a:pt x="958" y="1240"/>
                  </a:lnTo>
                  <a:lnTo>
                    <a:pt x="998" y="1226"/>
                  </a:lnTo>
                  <a:lnTo>
                    <a:pt x="1034" y="1208"/>
                  </a:lnTo>
                  <a:lnTo>
                    <a:pt x="1070" y="1186"/>
                  </a:lnTo>
                  <a:lnTo>
                    <a:pt x="1104" y="1162"/>
                  </a:lnTo>
                  <a:lnTo>
                    <a:pt x="1134" y="1134"/>
                  </a:lnTo>
                  <a:lnTo>
                    <a:pt x="1162" y="1104"/>
                  </a:lnTo>
                  <a:lnTo>
                    <a:pt x="1186" y="1070"/>
                  </a:lnTo>
                  <a:lnTo>
                    <a:pt x="1208" y="1036"/>
                  </a:lnTo>
                  <a:lnTo>
                    <a:pt x="1226" y="998"/>
                  </a:lnTo>
                  <a:lnTo>
                    <a:pt x="1240" y="958"/>
                  </a:lnTo>
                  <a:lnTo>
                    <a:pt x="1250" y="916"/>
                  </a:lnTo>
                  <a:lnTo>
                    <a:pt x="1258" y="874"/>
                  </a:lnTo>
                  <a:lnTo>
                    <a:pt x="1260" y="830"/>
                  </a:lnTo>
                  <a:lnTo>
                    <a:pt x="1260" y="830"/>
                  </a:lnTo>
                  <a:lnTo>
                    <a:pt x="1258" y="788"/>
                  </a:lnTo>
                  <a:lnTo>
                    <a:pt x="1252" y="746"/>
                  </a:lnTo>
                  <a:lnTo>
                    <a:pt x="1242" y="706"/>
                  </a:lnTo>
                  <a:lnTo>
                    <a:pt x="1228" y="668"/>
                  </a:lnTo>
                  <a:lnTo>
                    <a:pt x="1228" y="592"/>
                  </a:lnTo>
                  <a:close/>
                </a:path>
              </a:pathLst>
            </a:custGeom>
            <a:solidFill>
              <a:srgbClr val="FDB602">
                <a:alpha val="30000"/>
              </a:srgbClr>
            </a:solidFill>
            <a:ln w="38100" cap="flat" cmpd="sng">
              <a:solidFill>
                <a:srgbClr val="F7B60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R="0" indent="0" algn="ctr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r>
                <a:rPr lang="en-US" altLang="zh-TW" sz="1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軟正黑體" panose="020B0604030504040204" pitchFamily="34" charset="-120"/>
                </a:rPr>
                <a:t>Social Enterprise</a:t>
              </a:r>
            </a:p>
            <a:p>
              <a:pPr marR="0" indent="0" algn="ctr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r>
                <a:rPr lang="zh-TW" altLang="en-US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軟正黑體" panose="020B0604030504040204" pitchFamily="34" charset="-120"/>
                </a:rPr>
                <a:t>社會企業</a:t>
              </a:r>
              <a:endParaRPr lang="en-US" altLang="zh-TW" b="1" kern="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endParaRPr>
            </a:p>
            <a:p>
              <a:pPr marR="0" indent="0" algn="ctr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r>
                <a:rPr lang="zh-TW" altLang="en-US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軟正黑體" panose="020B0604030504040204" pitchFamily="34" charset="-120"/>
                </a:rPr>
                <a:t>專區</a:t>
              </a: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2644328" y="3361387"/>
            <a:ext cx="6536184" cy="1475957"/>
            <a:chOff x="2936546" y="3051151"/>
            <a:chExt cx="6232847" cy="2031218"/>
          </a:xfrm>
        </p:grpSpPr>
        <p:sp>
          <p:nvSpPr>
            <p:cNvPr id="25" name="矩形 24"/>
            <p:cNvSpPr/>
            <p:nvPr/>
          </p:nvSpPr>
          <p:spPr>
            <a:xfrm>
              <a:off x="3523701" y="3938747"/>
              <a:ext cx="5645692" cy="11436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2400" b="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創業</a:t>
              </a:r>
              <a:r>
                <a:rPr lang="zh-TW" altLang="en-US" sz="24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常見</a:t>
              </a:r>
              <a:r>
                <a:rPr lang="zh-TW" altLang="en-US" sz="2400" b="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問題集、</a:t>
              </a:r>
              <a:r>
                <a:rPr lang="zh-TW" altLang="en-US" sz="24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創業諮詢、各式資料</a:t>
              </a:r>
              <a:r>
                <a:rPr lang="zh-TW" altLang="en-US" sz="2400" b="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下載</a:t>
              </a:r>
              <a:r>
                <a:rPr lang="zh-TW" altLang="en-US" sz="24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zh-TW" altLang="en-US" sz="2400" b="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每月電子報、手機</a:t>
              </a:r>
              <a:r>
                <a:rPr lang="zh-TW" altLang="en-US" sz="24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版網頁等相關功能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2936546" y="3051151"/>
              <a:ext cx="1600760" cy="720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8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kumimoji="0" lang="zh-TW" altLang="en-US" sz="28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更多功能</a:t>
              </a:r>
              <a:endParaRPr kumimoji="0" lang="en-US" altLang="zh-TW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8" name="標題 1"/>
          <p:cNvSpPr txBox="1">
            <a:spLocks/>
          </p:cNvSpPr>
          <p:nvPr/>
        </p:nvSpPr>
        <p:spPr>
          <a:xfrm>
            <a:off x="1856384" y="116632"/>
            <a:ext cx="7324128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</a:t>
            </a: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</a:t>
            </a:r>
            <a:r>
              <a:rPr lang="zh-TW" altLang="en-US" sz="36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創業及圓夢網</a:t>
            </a:r>
            <a:r>
              <a:rPr lang="en-US" altLang="zh-TW" sz="36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2.0</a:t>
            </a: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</a:t>
            </a:r>
            <a:r>
              <a:rPr lang="en-US" altLang="zh-TW" sz="1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(1/14)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46912" y="6453336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43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-36512" y="815929"/>
            <a:ext cx="5415591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創業第一步</a:t>
            </a:r>
            <a:r>
              <a:rPr lang="en-US" altLang="zh-TW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-(</a:t>
            </a:r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找資金</a:t>
            </a:r>
            <a:endParaRPr lang="zh-TW" altLang="en-US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32808"/>
            <a:ext cx="3644900" cy="26924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5000" y="1869864"/>
            <a:ext cx="5966413" cy="495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8016" y="1869864"/>
            <a:ext cx="3063824" cy="138499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善用搜尋功能、類別查詢，幫助你快速找到創業資金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640360" y="116632"/>
            <a:ext cx="7324128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</a:t>
            </a: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</a:t>
            </a:r>
            <a:r>
              <a:rPr lang="zh-TW" altLang="en-US" sz="36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創業及圓夢網</a:t>
            </a:r>
            <a:r>
              <a:rPr lang="en-US" altLang="zh-TW" sz="36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2.0</a:t>
            </a: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</a:t>
            </a:r>
            <a:r>
              <a:rPr lang="en-US" altLang="zh-TW" sz="1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(2/14)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4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0" y="917848"/>
            <a:ext cx="5302424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團隊進駐</a:t>
            </a:r>
            <a:r>
              <a:rPr lang="en-US" altLang="zh-TW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-(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找尋創業空間</a:t>
            </a:r>
            <a:endParaRPr lang="zh-TW" altLang="en-US" sz="3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1083" y="3173338"/>
            <a:ext cx="5347973" cy="335200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292079" y="1095088"/>
            <a:ext cx="3600401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有了資金，再來需要經營或辦公場所；包含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co-working space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、創新育成、公有活化空間，您可輸入地區、用途快速篩選合適的創業空間。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928392" y="116632"/>
            <a:ext cx="7324128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zh-TW" altLang="en-US" sz="36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</a:t>
            </a: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</a:t>
            </a:r>
            <a:r>
              <a:rPr lang="zh-TW" altLang="en-US" sz="36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創業及圓夢網</a:t>
            </a:r>
            <a:r>
              <a:rPr lang="en-US" altLang="zh-TW" sz="36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2.0</a:t>
            </a: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</a:t>
            </a:r>
            <a:r>
              <a:rPr lang="en-US" altLang="zh-TW" sz="1600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(3/14)</a:t>
            </a:r>
            <a:endParaRPr lang="zh-TW" altLang="en-US" sz="1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092" y="1484784"/>
            <a:ext cx="4979955" cy="520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"/>
          <a:stretch/>
        </p:blipFill>
        <p:spPr bwMode="auto">
          <a:xfrm>
            <a:off x="24092" y="5589240"/>
            <a:ext cx="5215555" cy="122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67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-36512" y="836712"/>
            <a:ext cx="4896544" cy="64807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TW"/>
            </a:defPPr>
            <a:lvl1pPr algn="ctr">
              <a:spcBef>
                <a:spcPct val="0"/>
              </a:spcBef>
              <a:buNone/>
              <a:defRPr sz="32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3600" dirty="0"/>
              <a:t>長知識</a:t>
            </a:r>
            <a:r>
              <a:rPr lang="en-US" altLang="zh-TW" sz="3600" dirty="0"/>
              <a:t>-(</a:t>
            </a:r>
            <a:r>
              <a:rPr lang="zh-TW" altLang="en-US" sz="3600" dirty="0"/>
              <a:t>三</a:t>
            </a:r>
            <a:r>
              <a:rPr lang="en-US" altLang="zh-TW" sz="3600" dirty="0"/>
              <a:t>)</a:t>
            </a:r>
            <a:r>
              <a:rPr lang="zh-TW" altLang="en-US" sz="3600" dirty="0"/>
              <a:t>創業懶人包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843" y="3129976"/>
            <a:ext cx="2810862" cy="10781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842" y="4219190"/>
            <a:ext cx="2810862" cy="12131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842" y="1916832"/>
            <a:ext cx="2810862" cy="1211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8218" y="2697616"/>
            <a:ext cx="2426270" cy="152347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8218" y="1124744"/>
            <a:ext cx="2426270" cy="15565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8218" y="4221088"/>
            <a:ext cx="2426270" cy="1498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0" y="5517232"/>
            <a:ext cx="9144000" cy="13681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0000">
                <a:schemeClr val="accent1">
                  <a:tint val="44500"/>
                  <a:satMod val="160000"/>
                  <a:alpha val="50000"/>
                </a:schemeClr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圖說文字 15"/>
          <p:cNvSpPr/>
          <p:nvPr/>
        </p:nvSpPr>
        <p:spPr>
          <a:xfrm>
            <a:off x="3046713" y="1412776"/>
            <a:ext cx="3325487" cy="1427232"/>
          </a:xfrm>
          <a:prstGeom prst="wedgeRoundRectCallout">
            <a:avLst>
              <a:gd name="adj1" fmla="val -2502"/>
              <a:gd name="adj2" fmla="val 9402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以淺顯易懂的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圖說影片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解答創業者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遇到的創業問題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59333" y1="38542" x2="60500" y2="52500"/>
                        <a14:foregroundMark x1="59000" y1="21042" x2="58500" y2="36042"/>
                        <a14:foregroundMark x1="47000" y1="46667" x2="46500" y2="41042"/>
                        <a14:foregroundMark x1="44667" y1="46042" x2="45167" y2="41458"/>
                        <a14:foregroundMark x1="43667" y1="40833" x2="48667" y2="40833"/>
                        <a14:foregroundMark x1="61167" y1="20208" x2="61167" y2="26458"/>
                        <a14:foregroundMark x1="61667" y1="18750" x2="61667" y2="33958"/>
                        <a14:foregroundMark x1="62167" y1="17500" x2="60167" y2="33958"/>
                        <a14:foregroundMark x1="54833" y1="16667" x2="61000" y2="18333"/>
                        <a14:foregroundMark x1="56333" y1="15833" x2="62167" y2="16667"/>
                        <a14:foregroundMark x1="83833" y1="15625" x2="82333" y2="18750"/>
                        <a14:foregroundMark x1="22167" y1="56667" x2="35167" y2="56667"/>
                        <a14:foregroundMark x1="43167" y1="40833" x2="44667" y2="4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2276872"/>
            <a:ext cx="5328592" cy="4262874"/>
          </a:xfrm>
          <a:prstGeom prst="rect">
            <a:avLst/>
          </a:prstGeom>
        </p:spPr>
      </p:pic>
      <p:sp>
        <p:nvSpPr>
          <p:cNvPr id="15" name="標題 1"/>
          <p:cNvSpPr txBox="1">
            <a:spLocks/>
          </p:cNvSpPr>
          <p:nvPr/>
        </p:nvSpPr>
        <p:spPr>
          <a:xfrm>
            <a:off x="1928392" y="116632"/>
            <a:ext cx="7324128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參、青年創業及圓夢網</a:t>
            </a:r>
            <a:r>
              <a:rPr lang="en-US" altLang="zh-TW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2.0</a:t>
            </a: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</a:t>
            </a:r>
            <a:r>
              <a:rPr lang="en-US" altLang="zh-TW" sz="1600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(4/14)</a:t>
            </a:r>
            <a:endParaRPr lang="zh-TW" altLang="en-US" sz="1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chemeClr val="tx1"/>
                </a:solidFill>
              </a:rPr>
              <a:t>9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</TotalTime>
  <Words>1786</Words>
  <Application>Microsoft Office PowerPoint</Application>
  <PresentationFormat>如螢幕大小 (4:3)</PresentationFormat>
  <Paragraphs>189</Paragraphs>
  <Slides>20</Slides>
  <Notes>17</Notes>
  <HiddenSlides>0</HiddenSlides>
  <MMClips>1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20</vt:i4>
      </vt:variant>
    </vt:vector>
  </HeadingPairs>
  <TitlesOfParts>
    <vt:vector size="22" baseType="lpstr">
      <vt:lpstr>Office 佈景主題</vt:lpstr>
      <vt:lpstr>自訂設計</vt:lpstr>
      <vt:lpstr>青年創業專案 暨 青年創業及圓夢網2.0</vt:lpstr>
      <vt:lpstr>大   綱</vt:lpstr>
      <vt:lpstr>PowerPoint 簡報</vt:lpstr>
      <vt:lpstr>PowerPoint 簡報</vt:lpstr>
      <vt:lpstr>貳、青年創業專案(2/2)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190</cp:revision>
  <dcterms:created xsi:type="dcterms:W3CDTF">2015-04-18T02:07:51Z</dcterms:created>
  <dcterms:modified xsi:type="dcterms:W3CDTF">2015-08-31T09:54:25Z</dcterms:modified>
</cp:coreProperties>
</file>